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74" r:id="rId6"/>
    <p:sldId id="259" r:id="rId7"/>
    <p:sldId id="261" r:id="rId8"/>
    <p:sldId id="264" r:id="rId9"/>
    <p:sldId id="265" r:id="rId10"/>
    <p:sldId id="266" r:id="rId11"/>
    <p:sldId id="267" r:id="rId12"/>
    <p:sldId id="268" r:id="rId13"/>
    <p:sldId id="269" r:id="rId14"/>
    <p:sldId id="270" r:id="rId15"/>
    <p:sldId id="271" r:id="rId16"/>
    <p:sldId id="272" r:id="rId17"/>
    <p:sldId id="276" r:id="rId18"/>
    <p:sldId id="286" r:id="rId19"/>
    <p:sldId id="28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FF"/>
    <a:srgbClr val="00FFCC"/>
    <a:srgbClr val="00FF00"/>
    <a:srgbClr val="9933FF"/>
    <a:srgbClr val="FF33CC"/>
    <a:srgbClr val="66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45" d="100"/>
          <a:sy n="45" d="100"/>
        </p:scale>
        <p:origin x="-12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1.wmf"/><Relationship Id="rId1" Type="http://schemas.openxmlformats.org/officeDocument/2006/relationships/image" Target="../media/image14.wmf"/><Relationship Id="rId5" Type="http://schemas.openxmlformats.org/officeDocument/2006/relationships/image" Target="../media/image12.wmf"/><Relationship Id="rId4"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2E397EF6-2A82-4F39-B9B8-FBC5E341CDAB}" type="datetimeFigureOut">
              <a:rPr lang="en-US"/>
              <a:pPr>
                <a:defRPr/>
              </a:pPr>
              <a:t>5/31/2015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CAE3FC24-3937-475C-AB7C-CD1FD5F5A97F}"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CE9553EE-C819-4C0A-9D8F-36F666ABA5FC}" type="datetimeFigureOut">
              <a:rPr lang="en-US"/>
              <a:pPr>
                <a:defRPr/>
              </a:pPr>
              <a:t>5/31/2015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10E01DC6-8FE9-4EC4-85A7-E34E1146BAF9}"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05B3EAB6-E73C-4D6F-9709-5BE57A323E29}" type="datetimeFigureOut">
              <a:rPr lang="en-US"/>
              <a:pPr>
                <a:defRPr/>
              </a:pPr>
              <a:t>5/31/2015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DA9BF28A-636F-42E7-ABD3-30167A66115A}"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6BFB0A1D-70D8-4960-8FFC-C8B95F8B8B05}" type="datetimeFigureOut">
              <a:rPr lang="en-US"/>
              <a:pPr>
                <a:defRPr/>
              </a:pPr>
              <a:t>5/31/2015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D1058D11-EAF8-4279-B508-19D15D8D1D1C}"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9C1414E-D1B3-479D-9673-406A3B8BFBDB}" type="datetimeFigureOut">
              <a:rPr lang="en-US"/>
              <a:pPr>
                <a:defRPr/>
              </a:pPr>
              <a:t>5/31/2015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F05EA03E-F72D-40BC-BBAB-9F47CFB44F9F}"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0886E1D2-6101-4B71-96FD-0EC892292283}" type="datetimeFigureOut">
              <a:rPr lang="en-US"/>
              <a:pPr>
                <a:defRPr/>
              </a:pPr>
              <a:t>5/31/2015</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5A43840D-1350-484C-9ABF-59ECEA22F9B7}"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4A9EB1F7-ED83-4867-9C01-2B8ED21DA90E}" type="datetimeFigureOut">
              <a:rPr lang="en-US"/>
              <a:pPr>
                <a:defRPr/>
              </a:pPr>
              <a:t>5/31/2015</a:t>
            </a:fld>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E4D8C9C1-33E5-4FC3-A0F4-C8C883DF5D22}"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048725A9-F637-4E90-9036-D0DFD7D5AFAB}" type="datetimeFigureOut">
              <a:rPr lang="en-US"/>
              <a:pPr>
                <a:defRPr/>
              </a:pPr>
              <a:t>5/31/2015</a:t>
            </a:fld>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DCB844D3-980C-4445-AFFF-B2CA6482C188}"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0F54842-2939-4DE7-A80C-DED1BE56A7A8}" type="datetimeFigureOut">
              <a:rPr lang="en-US"/>
              <a:pPr>
                <a:defRPr/>
              </a:pPr>
              <a:t>5/31/2015</a:t>
            </a:fld>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53578249-D9EB-46B6-9385-9097FA0C842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C8E165B-39F8-4869-8C0D-C9C32BC50C94}" type="datetimeFigureOut">
              <a:rPr lang="en-US"/>
              <a:pPr>
                <a:defRPr/>
              </a:pPr>
              <a:t>5/31/2015</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A3D85201-387B-41D7-B070-F457795EFF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21F32E1-BF50-4261-83A7-EE87BC273D84}" type="datetimeFigureOut">
              <a:rPr lang="en-US"/>
              <a:pPr>
                <a:defRPr/>
              </a:pPr>
              <a:t>5/31/2015</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940ACD40-FA65-4CF4-9522-26695285936C}"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741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AE06A89-A673-41CA-84AE-A747DC27D93B}" type="datetimeFigureOut">
              <a:rPr lang="en-US"/>
              <a:pPr>
                <a:defRPr/>
              </a:pPr>
              <a:t>5/31/2015</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66B2715-0A6A-4482-89AA-357D8789B3D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1.gif"/><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1.gif"/><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gi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slide" Target="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slide" Target="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oleObject" Target="../embeddings/oleObject3.bin"/><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5" Type="http://schemas.openxmlformats.org/officeDocument/2006/relationships/image" Target="../media/image1.gif"/><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 Id="rId1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gi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0.xml"/><Relationship Id="rId7" Type="http://schemas.openxmlformats.org/officeDocument/2006/relationships/slide" Target="slide24.xm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 Id="rId9"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p:txBody>
          <a:bodyPr/>
          <a:lstStyle/>
          <a:p>
            <a:r>
              <a:rPr lang="es-ES_tradnl" dirty="0" smtClean="0"/>
              <a:t>Comunicaciones fijas y móviles</a:t>
            </a:r>
            <a:br>
              <a:rPr lang="es-ES_tradnl" dirty="0" smtClean="0"/>
            </a:br>
            <a:r>
              <a:rPr lang="es-ES_tradnl" dirty="0" smtClean="0"/>
              <a:t>Generalidades de Radioenlaces</a:t>
            </a:r>
            <a:endParaRPr lang="en-US" dirty="0" smtClean="0"/>
          </a:p>
        </p:txBody>
      </p:sp>
      <p:sp>
        <p:nvSpPr>
          <p:cNvPr id="3" name="2 Subtítulo"/>
          <p:cNvSpPr>
            <a:spLocks noGrp="1"/>
          </p:cNvSpPr>
          <p:nvPr>
            <p:ph type="subTitle" idx="1"/>
          </p:nvPr>
        </p:nvSpPr>
        <p:spPr/>
        <p:txBody>
          <a:bodyPr rtlCol="0">
            <a:normAutofit lnSpcReduction="10000"/>
          </a:bodyPr>
          <a:lstStyle/>
          <a:p>
            <a:pPr fontAlgn="auto">
              <a:spcAft>
                <a:spcPts val="0"/>
              </a:spcAft>
              <a:buFont typeface="Arial" pitchFamily="34" charset="0"/>
              <a:buNone/>
              <a:defRPr/>
            </a:pPr>
            <a:r>
              <a:rPr lang="es-ES_tradnl" sz="2000" b="1" dirty="0" smtClean="0">
                <a:solidFill>
                  <a:schemeClr val="tx1"/>
                </a:solidFill>
              </a:rPr>
              <a:t>Pedro E. Danizio</a:t>
            </a:r>
          </a:p>
          <a:p>
            <a:pPr fontAlgn="auto">
              <a:spcAft>
                <a:spcPts val="0"/>
              </a:spcAft>
              <a:buFont typeface="Arial" pitchFamily="34" charset="0"/>
              <a:buNone/>
              <a:defRPr/>
            </a:pPr>
            <a:r>
              <a:rPr lang="es-ES_tradnl" sz="2000" b="1" dirty="0" smtClean="0">
                <a:solidFill>
                  <a:schemeClr val="tx1"/>
                </a:solidFill>
              </a:rPr>
              <a:t>Ingeniero en Electrónica</a:t>
            </a:r>
          </a:p>
          <a:p>
            <a:pPr fontAlgn="auto">
              <a:spcAft>
                <a:spcPts val="0"/>
              </a:spcAft>
              <a:buFont typeface="Arial" pitchFamily="34" charset="0"/>
              <a:buNone/>
              <a:defRPr/>
            </a:pPr>
            <a:r>
              <a:rPr lang="es-ES_tradnl" sz="2000" b="1" dirty="0" smtClean="0">
                <a:solidFill>
                  <a:schemeClr val="tx1"/>
                </a:solidFill>
              </a:rPr>
              <a:t>Especialista en Docencia Universitaria</a:t>
            </a:r>
          </a:p>
          <a:p>
            <a:pPr fontAlgn="auto">
              <a:spcAft>
                <a:spcPts val="0"/>
              </a:spcAft>
              <a:buFont typeface="Arial" pitchFamily="34" charset="0"/>
              <a:buNone/>
              <a:defRPr/>
            </a:pPr>
            <a:r>
              <a:rPr lang="es-ES_tradnl" sz="2000" b="1" dirty="0" smtClean="0">
                <a:solidFill>
                  <a:schemeClr val="tx1"/>
                </a:solidFill>
              </a:rPr>
              <a:t>Ingeniero Especialista en Telecomunicaciones</a:t>
            </a:r>
          </a:p>
          <a:p>
            <a:pPr fontAlgn="auto">
              <a:spcAft>
                <a:spcPts val="0"/>
              </a:spcAft>
              <a:buFont typeface="Arial" pitchFamily="34" charset="0"/>
              <a:buNone/>
              <a:defRPr/>
            </a:pPr>
            <a:r>
              <a:rPr lang="es-ES_tradnl" sz="2000" b="1" dirty="0" smtClean="0">
                <a:solidFill>
                  <a:schemeClr val="tx1"/>
                </a:solidFill>
              </a:rPr>
              <a:t>Magister en Ciencias de la Ingeniería</a:t>
            </a:r>
          </a:p>
          <a:p>
            <a:pPr fontAlgn="auto">
              <a:spcAft>
                <a:spcPts val="0"/>
              </a:spcAft>
              <a:buFont typeface="Arial" pitchFamily="34" charset="0"/>
              <a:buNone/>
              <a:defRPr/>
            </a:pPr>
            <a:endParaRPr lang="en-US" dirty="0"/>
          </a:p>
        </p:txBody>
      </p:sp>
      <p:pic>
        <p:nvPicPr>
          <p:cNvPr id="4"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3"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aphicFrame>
        <p:nvGraphicFramePr>
          <p:cNvPr id="27651" name="Object 3"/>
          <p:cNvGraphicFramePr>
            <a:graphicFrameLocks noChangeAspect="1"/>
          </p:cNvGraphicFramePr>
          <p:nvPr/>
        </p:nvGraphicFramePr>
        <p:xfrm>
          <a:off x="7812088" y="2852738"/>
          <a:ext cx="288925" cy="390525"/>
        </p:xfrm>
        <a:graphic>
          <a:graphicData uri="http://schemas.openxmlformats.org/presentationml/2006/ole">
            <p:oleObj spid="_x0000_s27651" name="Ecuación" r:id="rId4" imgW="164885" imgH="215619" progId="Equation.3">
              <p:embed/>
            </p:oleObj>
          </a:graphicData>
        </a:graphic>
      </p:graphicFrame>
      <p:sp>
        <p:nvSpPr>
          <p:cNvPr id="27699" name="Rectangle 3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7700" name="Rectangle 4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p>
            <a:endParaRPr lang="es-ES_tradnl">
              <a:latin typeface="Calibri" pitchFamily="34" charset="0"/>
            </a:endParaRPr>
          </a:p>
        </p:txBody>
      </p:sp>
      <p:sp>
        <p:nvSpPr>
          <p:cNvPr id="27701" name="Rectangle 45"/>
          <p:cNvSpPr>
            <a:spLocks noChangeArrowheads="1"/>
          </p:cNvSpPr>
          <p:nvPr/>
        </p:nvSpPr>
        <p:spPr bwMode="auto">
          <a:xfrm>
            <a:off x="0" y="676275"/>
            <a:ext cx="0" cy="0"/>
          </a:xfrm>
          <a:prstGeom prst="rect">
            <a:avLst/>
          </a:prstGeom>
          <a:noFill/>
          <a:ln w="9525">
            <a:noFill/>
            <a:miter lim="800000"/>
            <a:headEnd/>
            <a:tailEnd/>
          </a:ln>
        </p:spPr>
        <p:txBody>
          <a:bodyPr wrap="none" anchor="ctr">
            <a:spAutoFit/>
          </a:bodyPr>
          <a:lstStyle/>
          <a:p>
            <a:r>
              <a:rPr lang="es-ES_tradnl" sz="1000">
                <a:ea typeface="Times New Roman" pitchFamily="18" charset="0"/>
                <a:cs typeface="Arial" charset="0"/>
              </a:rPr>
              <a:t> </a:t>
            </a:r>
            <a:endParaRPr lang="es-ES_tradnl">
              <a:ea typeface="Times New Roman" pitchFamily="18" charset="0"/>
              <a:cs typeface="Arial" charset="0"/>
            </a:endParaRPr>
          </a:p>
        </p:txBody>
      </p:sp>
      <p:sp>
        <p:nvSpPr>
          <p:cNvPr id="27702" name="Rectangle 47"/>
          <p:cNvSpPr>
            <a:spLocks noChangeArrowheads="1"/>
          </p:cNvSpPr>
          <p:nvPr/>
        </p:nvSpPr>
        <p:spPr bwMode="auto">
          <a:xfrm>
            <a:off x="0" y="895350"/>
            <a:ext cx="0" cy="0"/>
          </a:xfrm>
          <a:prstGeom prst="rect">
            <a:avLst/>
          </a:prstGeom>
          <a:solidFill>
            <a:schemeClr val="accent1"/>
          </a:solidFill>
          <a:ln w="9525">
            <a:solidFill>
              <a:schemeClr val="tx1"/>
            </a:solidFill>
            <a:miter lim="800000"/>
            <a:headEnd/>
            <a:tailEnd/>
          </a:ln>
        </p:spPr>
        <p:txBody>
          <a:bodyPr/>
          <a:lstStyle/>
          <a:p>
            <a:endParaRPr lang="es-ES_tradnl">
              <a:latin typeface="Calibri" pitchFamily="34" charset="0"/>
            </a:endParaRPr>
          </a:p>
        </p:txBody>
      </p:sp>
      <p:sp>
        <p:nvSpPr>
          <p:cNvPr id="27703" name="Rectangle 48"/>
          <p:cNvSpPr>
            <a:spLocks noChangeArrowheads="1"/>
          </p:cNvSpPr>
          <p:nvPr/>
        </p:nvSpPr>
        <p:spPr bwMode="auto">
          <a:xfrm>
            <a:off x="0" y="1114425"/>
            <a:ext cx="9144000" cy="0"/>
          </a:xfrm>
          <a:prstGeom prst="rect">
            <a:avLst/>
          </a:prstGeom>
          <a:noFill/>
          <a:ln w="9525">
            <a:noFill/>
            <a:miter lim="800000"/>
            <a:headEnd/>
            <a:tailEnd/>
          </a:ln>
        </p:spPr>
        <p:txBody>
          <a:bodyPr wrap="none" anchor="ctr">
            <a:spAutoFit/>
          </a:bodyPr>
          <a:lstStyle/>
          <a:p>
            <a:endParaRPr lang="es-ES_tradnl">
              <a:cs typeface="Arial" charset="0"/>
            </a:endParaRPr>
          </a:p>
        </p:txBody>
      </p:sp>
      <p:sp>
        <p:nvSpPr>
          <p:cNvPr id="43" name="42 CuadroTexto"/>
          <p:cNvSpPr txBox="1"/>
          <p:nvPr/>
        </p:nvSpPr>
        <p:spPr>
          <a:xfrm>
            <a:off x="2411413" y="549275"/>
            <a:ext cx="4248150" cy="584200"/>
          </a:xfrm>
          <a:prstGeom prst="rect">
            <a:avLst/>
          </a:prstGeom>
          <a:noFill/>
        </p:spPr>
        <p:txBody>
          <a:bodyPr>
            <a:spAutoFit/>
          </a:bodyPr>
          <a:lstStyle/>
          <a:p>
            <a:pPr algn="ctr" fontAlgn="auto">
              <a:spcBef>
                <a:spcPts val="0"/>
              </a:spcBef>
              <a:spcAft>
                <a:spcPts val="0"/>
              </a:spcAft>
              <a:defRPr/>
            </a:pPr>
            <a:r>
              <a:rPr lang="es-ES_tradnl" sz="3200" b="1" dirty="0">
                <a:effectLst>
                  <a:outerShdw blurRad="38100" dist="38100" dir="2700000" algn="tl">
                    <a:srgbClr val="000000">
                      <a:alpha val="43137"/>
                    </a:srgbClr>
                  </a:outerShdw>
                </a:effectLst>
                <a:latin typeface="+mn-lt"/>
              </a:rPr>
              <a:t>Repetidor</a:t>
            </a:r>
            <a:r>
              <a:rPr lang="es-ES_tradnl" sz="3200" dirty="0">
                <a:effectLst>
                  <a:outerShdw blurRad="38100" dist="38100" dir="2700000" algn="tl">
                    <a:srgbClr val="000000">
                      <a:alpha val="43137"/>
                    </a:srgbClr>
                  </a:outerShdw>
                </a:effectLst>
                <a:latin typeface="+mn-lt"/>
              </a:rPr>
              <a:t> </a:t>
            </a:r>
            <a:r>
              <a:rPr lang="es-ES_tradnl" sz="3200" b="1" dirty="0">
                <a:effectLst>
                  <a:outerShdw blurRad="38100" dist="38100" dir="2700000" algn="tl">
                    <a:srgbClr val="000000">
                      <a:alpha val="43137"/>
                    </a:srgbClr>
                  </a:outerShdw>
                </a:effectLst>
                <a:latin typeface="+mn-lt"/>
              </a:rPr>
              <a:t>activo</a:t>
            </a:r>
            <a:endParaRPr lang="en-US" sz="3200" b="1" dirty="0">
              <a:effectLst>
                <a:outerShdw blurRad="38100" dist="38100" dir="2700000" algn="tl">
                  <a:srgbClr val="000000">
                    <a:alpha val="43137"/>
                  </a:srgbClr>
                </a:outerShdw>
              </a:effectLst>
              <a:latin typeface="+mn-lt"/>
            </a:endParaRPr>
          </a:p>
        </p:txBody>
      </p:sp>
      <p:graphicFrame>
        <p:nvGraphicFramePr>
          <p:cNvPr id="27697" name="Object 49"/>
          <p:cNvGraphicFramePr>
            <a:graphicFrameLocks noChangeAspect="1"/>
          </p:cNvGraphicFramePr>
          <p:nvPr/>
        </p:nvGraphicFramePr>
        <p:xfrm>
          <a:off x="468313" y="2924175"/>
          <a:ext cx="288925" cy="390525"/>
        </p:xfrm>
        <a:graphic>
          <a:graphicData uri="http://schemas.openxmlformats.org/presentationml/2006/ole">
            <p:oleObj spid="_x0000_s27697" name="Ecuación" r:id="rId5" imgW="164885" imgH="215619" progId="Equation.3">
              <p:embed/>
            </p:oleObj>
          </a:graphicData>
        </a:graphic>
      </p:graphicFrame>
      <p:sp>
        <p:nvSpPr>
          <p:cNvPr id="27705" name="Rectangle 7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grpSp>
        <p:nvGrpSpPr>
          <p:cNvPr id="75" name="74 Grupo"/>
          <p:cNvGrpSpPr>
            <a:grpSpLocks/>
          </p:cNvGrpSpPr>
          <p:nvPr/>
        </p:nvGrpSpPr>
        <p:grpSpPr bwMode="auto">
          <a:xfrm>
            <a:off x="1403350" y="4005263"/>
            <a:ext cx="5591175" cy="1714500"/>
            <a:chOff x="1403648" y="4005064"/>
            <a:chExt cx="5591175" cy="1714500"/>
          </a:xfrm>
        </p:grpSpPr>
        <p:sp>
          <p:nvSpPr>
            <p:cNvPr id="27740" name="Rectangle 77"/>
            <p:cNvSpPr>
              <a:spLocks noChangeArrowheads="1"/>
            </p:cNvSpPr>
            <p:nvPr/>
          </p:nvSpPr>
          <p:spPr bwMode="auto">
            <a:xfrm>
              <a:off x="1764328" y="4997301"/>
              <a:ext cx="451485" cy="361449"/>
            </a:xfrm>
            <a:prstGeom prst="rect">
              <a:avLst/>
            </a:prstGeom>
            <a:solidFill>
              <a:srgbClr val="00FFCC"/>
            </a:solidFill>
            <a:ln w="9525">
              <a:solidFill>
                <a:srgbClr val="000000"/>
              </a:solidFill>
              <a:miter lim="800000"/>
              <a:headEnd/>
              <a:tailEnd/>
            </a:ln>
          </p:spPr>
          <p:txBody>
            <a:bodyPr lIns="12700" tIns="12700" rIns="12700" bIns="12700"/>
            <a:lstStyle/>
            <a:p>
              <a:pPr algn="ctr"/>
              <a:r>
                <a:rPr lang="es-ES_tradnl" sz="1000">
                  <a:ea typeface="Times New Roman" pitchFamily="18" charset="0"/>
                  <a:cs typeface="Arial" charset="0"/>
                </a:rPr>
                <a:t>RF</a:t>
              </a:r>
              <a:endParaRPr lang="es-ES_tradnl">
                <a:ea typeface="Times New Roman" pitchFamily="18" charset="0"/>
                <a:cs typeface="Arial" charset="0"/>
              </a:endParaRPr>
            </a:p>
          </p:txBody>
        </p:sp>
        <p:sp>
          <p:nvSpPr>
            <p:cNvPr id="27741" name="Rectangle 76"/>
            <p:cNvSpPr>
              <a:spLocks noChangeArrowheads="1"/>
            </p:cNvSpPr>
            <p:nvPr/>
          </p:nvSpPr>
          <p:spPr bwMode="auto">
            <a:xfrm>
              <a:off x="2395518" y="4997301"/>
              <a:ext cx="451485" cy="361449"/>
            </a:xfrm>
            <a:prstGeom prst="rect">
              <a:avLst/>
            </a:prstGeom>
            <a:solidFill>
              <a:srgbClr val="FFC000"/>
            </a:solidFill>
            <a:ln w="9525">
              <a:solidFill>
                <a:schemeClr val="accent1"/>
              </a:solidFill>
              <a:miter lim="800000"/>
              <a:headEnd/>
              <a:tailEnd/>
            </a:ln>
          </p:spPr>
          <p:txBody>
            <a:bodyPr lIns="12700" tIns="12700" rIns="12700" bIns="12700"/>
            <a:lstStyle/>
            <a:p>
              <a:pPr algn="ctr"/>
              <a:r>
                <a:rPr lang="es-ES_tradnl" sz="1000">
                  <a:ea typeface="Times New Roman" pitchFamily="18" charset="0"/>
                  <a:cs typeface="Arial" charset="0"/>
                </a:rPr>
                <a:t>D / C</a:t>
              </a:r>
              <a:endParaRPr lang="es-ES_tradnl">
                <a:ea typeface="Times New Roman" pitchFamily="18" charset="0"/>
                <a:cs typeface="Arial" charset="0"/>
              </a:endParaRPr>
            </a:p>
          </p:txBody>
        </p:sp>
        <p:sp>
          <p:nvSpPr>
            <p:cNvPr id="27742" name="Rectangle 75"/>
            <p:cNvSpPr>
              <a:spLocks noChangeArrowheads="1"/>
            </p:cNvSpPr>
            <p:nvPr/>
          </p:nvSpPr>
          <p:spPr bwMode="auto">
            <a:xfrm>
              <a:off x="6182658" y="4997301"/>
              <a:ext cx="451485" cy="361449"/>
            </a:xfrm>
            <a:prstGeom prst="rect">
              <a:avLst/>
            </a:prstGeom>
            <a:solidFill>
              <a:srgbClr val="00FF00"/>
            </a:solidFill>
            <a:ln w="9525">
              <a:solidFill>
                <a:srgbClr val="000000"/>
              </a:solidFill>
              <a:miter lim="800000"/>
              <a:headEnd/>
              <a:tailEnd/>
            </a:ln>
          </p:spPr>
          <p:txBody>
            <a:bodyPr lIns="12700" tIns="12700" rIns="12700" bIns="12700"/>
            <a:lstStyle/>
            <a:p>
              <a:r>
                <a:rPr lang="es-ES_tradnl" sz="1000">
                  <a:ea typeface="Times New Roman" pitchFamily="18" charset="0"/>
                  <a:cs typeface="Arial" charset="0"/>
                </a:rPr>
                <a:t> Amp.</a:t>
              </a:r>
              <a:endParaRPr lang="es-ES_tradnl" sz="800">
                <a:ea typeface="Times New Roman" pitchFamily="18" charset="0"/>
                <a:cs typeface="Arial" charset="0"/>
              </a:endParaRPr>
            </a:p>
            <a:p>
              <a:pPr algn="ctr" eaLnBrk="0" hangingPunct="0"/>
              <a:r>
                <a:rPr lang="es-ES_tradnl" sz="800">
                  <a:ea typeface="Times New Roman" pitchFamily="18" charset="0"/>
                  <a:cs typeface="Arial" charset="0"/>
                </a:rPr>
                <a:t>Potenci</a:t>
              </a:r>
              <a:r>
                <a:rPr lang="es-ES_tradnl" sz="1000">
                  <a:ea typeface="Times New Roman" pitchFamily="18" charset="0"/>
                  <a:cs typeface="Arial" charset="0"/>
                </a:rPr>
                <a:t>a</a:t>
              </a:r>
              <a:endParaRPr lang="es-ES_tradnl">
                <a:ea typeface="Times New Roman" pitchFamily="18" charset="0"/>
                <a:cs typeface="Arial" charset="0"/>
              </a:endParaRPr>
            </a:p>
          </p:txBody>
        </p:sp>
        <p:sp>
          <p:nvSpPr>
            <p:cNvPr id="27743" name="Rectangle 74"/>
            <p:cNvSpPr>
              <a:spLocks noChangeArrowheads="1"/>
            </p:cNvSpPr>
            <p:nvPr/>
          </p:nvSpPr>
          <p:spPr bwMode="auto">
            <a:xfrm>
              <a:off x="3026708" y="4997301"/>
              <a:ext cx="451485" cy="361449"/>
            </a:xfrm>
            <a:prstGeom prst="rect">
              <a:avLst/>
            </a:prstGeom>
            <a:solidFill>
              <a:srgbClr val="FF0000"/>
            </a:solidFill>
            <a:ln w="9525">
              <a:solidFill>
                <a:srgbClr val="000000"/>
              </a:solidFill>
              <a:miter lim="800000"/>
              <a:headEnd/>
              <a:tailEnd/>
            </a:ln>
          </p:spPr>
          <p:txBody>
            <a:bodyPr lIns="12700" tIns="12700" rIns="12700" bIns="12700"/>
            <a:lstStyle/>
            <a:p>
              <a:pPr algn="ctr"/>
              <a:r>
                <a:rPr lang="es-ES_tradnl" sz="1000">
                  <a:ea typeface="Times New Roman" pitchFamily="18" charset="0"/>
                  <a:cs typeface="Arial" charset="0"/>
                </a:rPr>
                <a:t>FI</a:t>
              </a:r>
              <a:endParaRPr lang="es-ES_tradnl">
                <a:ea typeface="Times New Roman" pitchFamily="18" charset="0"/>
                <a:cs typeface="Arial" charset="0"/>
              </a:endParaRPr>
            </a:p>
          </p:txBody>
        </p:sp>
        <p:sp>
          <p:nvSpPr>
            <p:cNvPr id="27744" name="Rectangle 73"/>
            <p:cNvSpPr>
              <a:spLocks noChangeArrowheads="1"/>
            </p:cNvSpPr>
            <p:nvPr/>
          </p:nvSpPr>
          <p:spPr bwMode="auto">
            <a:xfrm>
              <a:off x="5551468" y="4997301"/>
              <a:ext cx="451485" cy="361449"/>
            </a:xfrm>
            <a:prstGeom prst="rect">
              <a:avLst/>
            </a:prstGeom>
            <a:solidFill>
              <a:srgbClr val="FFFF00"/>
            </a:solidFill>
            <a:ln w="9525">
              <a:solidFill>
                <a:srgbClr val="000000"/>
              </a:solidFill>
              <a:miter lim="800000"/>
              <a:headEnd/>
              <a:tailEnd/>
            </a:ln>
          </p:spPr>
          <p:txBody>
            <a:bodyPr lIns="12700" tIns="12700" rIns="12700" bIns="12700"/>
            <a:lstStyle/>
            <a:p>
              <a:pPr algn="ctr"/>
              <a:r>
                <a:rPr lang="es-ES_tradnl" sz="1000">
                  <a:ea typeface="Times New Roman" pitchFamily="18" charset="0"/>
                  <a:cs typeface="Arial" charset="0"/>
                </a:rPr>
                <a:t>U / C</a:t>
              </a:r>
              <a:endParaRPr lang="es-ES_tradnl">
                <a:ea typeface="Times New Roman" pitchFamily="18" charset="0"/>
                <a:cs typeface="Arial" charset="0"/>
              </a:endParaRPr>
            </a:p>
          </p:txBody>
        </p:sp>
        <p:sp>
          <p:nvSpPr>
            <p:cNvPr id="2" name="Rectangle 72"/>
            <p:cNvSpPr>
              <a:spLocks noChangeArrowheads="1"/>
            </p:cNvSpPr>
            <p:nvPr/>
          </p:nvSpPr>
          <p:spPr bwMode="auto">
            <a:xfrm>
              <a:off x="4919961" y="4997251"/>
              <a:ext cx="452437" cy="361950"/>
            </a:xfrm>
            <a:prstGeom prst="rect">
              <a:avLst/>
            </a:prstGeom>
            <a:solidFill>
              <a:schemeClr val="accent2">
                <a:lumMod val="60000"/>
                <a:lumOff val="40000"/>
              </a:schemeClr>
            </a:solidFill>
            <a:ln w="9525">
              <a:solidFill>
                <a:srgbClr val="000000"/>
              </a:solidFill>
              <a:miter lim="800000"/>
              <a:headEnd/>
              <a:tailEnd/>
            </a:ln>
          </p:spPr>
          <p:txBody>
            <a:bodyPr lIns="12700" tIns="12700" rIns="12700" bIns="12700"/>
            <a:lstStyle/>
            <a:p>
              <a:pPr algn="ctr">
                <a:defRPr/>
              </a:pPr>
              <a:r>
                <a:rPr lang="es-ES_tradnl" sz="1000">
                  <a:latin typeface="Arial" pitchFamily="34" charset="0"/>
                  <a:ea typeface="Times New Roman" pitchFamily="18" charset="0"/>
                  <a:cs typeface="Arial" pitchFamily="34" charset="0"/>
                </a:rPr>
                <a:t>Mod.</a:t>
              </a:r>
              <a:endParaRPr lang="es-ES_tradnl">
                <a:latin typeface="Arial" pitchFamily="34" charset="0"/>
                <a:cs typeface="Arial" pitchFamily="34" charset="0"/>
              </a:endParaRPr>
            </a:p>
          </p:txBody>
        </p:sp>
        <p:sp>
          <p:nvSpPr>
            <p:cNvPr id="3" name="Rectangle 71"/>
            <p:cNvSpPr>
              <a:spLocks noChangeArrowheads="1"/>
            </p:cNvSpPr>
            <p:nvPr/>
          </p:nvSpPr>
          <p:spPr bwMode="auto">
            <a:xfrm>
              <a:off x="4289723" y="4997251"/>
              <a:ext cx="450850" cy="361950"/>
            </a:xfrm>
            <a:prstGeom prst="rect">
              <a:avLst/>
            </a:prstGeom>
            <a:solidFill>
              <a:schemeClr val="bg2">
                <a:lumMod val="75000"/>
              </a:schemeClr>
            </a:solidFill>
            <a:ln w="9525">
              <a:solidFill>
                <a:srgbClr val="000000"/>
              </a:solidFill>
              <a:miter lim="800000"/>
              <a:headEnd/>
              <a:tailEnd/>
            </a:ln>
          </p:spPr>
          <p:txBody>
            <a:bodyPr lIns="12700" tIns="12700" rIns="12700" bIns="12700"/>
            <a:lstStyle/>
            <a:p>
              <a:pPr algn="ctr">
                <a:defRPr/>
              </a:pPr>
              <a:r>
                <a:rPr lang="es-ES_tradnl" sz="1000">
                  <a:latin typeface="Arial" pitchFamily="34" charset="0"/>
                  <a:ea typeface="Times New Roman" pitchFamily="18" charset="0"/>
                  <a:cs typeface="Arial" pitchFamily="34" charset="0"/>
                </a:rPr>
                <a:t>MUX</a:t>
              </a:r>
              <a:endParaRPr lang="es-ES_tradnl">
                <a:latin typeface="Arial" pitchFamily="34" charset="0"/>
                <a:cs typeface="Arial" pitchFamily="34" charset="0"/>
              </a:endParaRPr>
            </a:p>
          </p:txBody>
        </p:sp>
        <p:sp>
          <p:nvSpPr>
            <p:cNvPr id="4" name="Rectangle 70"/>
            <p:cNvSpPr>
              <a:spLocks noChangeArrowheads="1"/>
            </p:cNvSpPr>
            <p:nvPr/>
          </p:nvSpPr>
          <p:spPr bwMode="auto">
            <a:xfrm>
              <a:off x="3657898" y="4997251"/>
              <a:ext cx="450850" cy="361950"/>
            </a:xfrm>
            <a:prstGeom prst="rect">
              <a:avLst/>
            </a:prstGeom>
            <a:solidFill>
              <a:schemeClr val="accent5">
                <a:lumMod val="75000"/>
              </a:schemeClr>
            </a:solidFill>
            <a:ln w="9525">
              <a:solidFill>
                <a:srgbClr val="000000"/>
              </a:solidFill>
              <a:miter lim="800000"/>
              <a:headEnd/>
              <a:tailEnd/>
            </a:ln>
          </p:spPr>
          <p:txBody>
            <a:bodyPr lIns="12700" tIns="12700" rIns="12700" bIns="12700"/>
            <a:lstStyle/>
            <a:p>
              <a:pPr algn="ctr">
                <a:defRPr/>
              </a:pPr>
              <a:r>
                <a:rPr lang="es-ES_tradnl" sz="1000" dirty="0" err="1">
                  <a:latin typeface="Arial" pitchFamily="34" charset="0"/>
                  <a:ea typeface="Times New Roman" pitchFamily="18" charset="0"/>
                  <a:cs typeface="Arial" pitchFamily="34" charset="0"/>
                </a:rPr>
                <a:t>Dem</a:t>
              </a:r>
              <a:r>
                <a:rPr lang="es-ES_tradnl" sz="1000" dirty="0">
                  <a:latin typeface="Arial" pitchFamily="34" charset="0"/>
                  <a:ea typeface="Times New Roman" pitchFamily="18" charset="0"/>
                  <a:cs typeface="Arial" pitchFamily="34" charset="0"/>
                </a:rPr>
                <a:t>.</a:t>
              </a:r>
              <a:endParaRPr lang="es-ES_tradnl" dirty="0">
                <a:latin typeface="Arial" pitchFamily="34" charset="0"/>
                <a:cs typeface="Arial" pitchFamily="34" charset="0"/>
              </a:endParaRPr>
            </a:p>
          </p:txBody>
        </p:sp>
        <p:sp>
          <p:nvSpPr>
            <p:cNvPr id="27748" name="Oval 69"/>
            <p:cNvSpPr>
              <a:spLocks noChangeArrowheads="1"/>
            </p:cNvSpPr>
            <p:nvPr/>
          </p:nvSpPr>
          <p:spPr bwMode="auto">
            <a:xfrm>
              <a:off x="1403648" y="4005064"/>
              <a:ext cx="180975" cy="541856"/>
            </a:xfrm>
            <a:prstGeom prst="ellipse">
              <a:avLst/>
            </a:prstGeom>
            <a:solidFill>
              <a:srgbClr val="006600"/>
            </a:solidFill>
            <a:ln w="9525">
              <a:solidFill>
                <a:srgbClr val="000000"/>
              </a:solidFill>
              <a:round/>
              <a:headEnd/>
              <a:tailEnd/>
            </a:ln>
          </p:spPr>
          <p:txBody>
            <a:bodyPr/>
            <a:lstStyle/>
            <a:p>
              <a:endParaRPr lang="es-ES_tradnl">
                <a:latin typeface="Calibri" pitchFamily="34" charset="0"/>
              </a:endParaRPr>
            </a:p>
          </p:txBody>
        </p:sp>
        <p:sp>
          <p:nvSpPr>
            <p:cNvPr id="27749" name="Oval 68"/>
            <p:cNvSpPr>
              <a:spLocks noChangeArrowheads="1"/>
            </p:cNvSpPr>
            <p:nvPr/>
          </p:nvSpPr>
          <p:spPr bwMode="auto">
            <a:xfrm>
              <a:off x="6813848" y="4005064"/>
              <a:ext cx="180975" cy="541856"/>
            </a:xfrm>
            <a:prstGeom prst="ellipse">
              <a:avLst/>
            </a:prstGeom>
            <a:solidFill>
              <a:srgbClr val="006600"/>
            </a:solidFill>
            <a:ln w="9525">
              <a:solidFill>
                <a:srgbClr val="000000"/>
              </a:solidFill>
              <a:round/>
              <a:headEnd/>
              <a:tailEnd/>
            </a:ln>
          </p:spPr>
          <p:txBody>
            <a:bodyPr/>
            <a:lstStyle/>
            <a:p>
              <a:endParaRPr lang="es-ES_tradnl">
                <a:latin typeface="Calibri" pitchFamily="34" charset="0"/>
              </a:endParaRPr>
            </a:p>
          </p:txBody>
        </p:sp>
        <p:sp>
          <p:nvSpPr>
            <p:cNvPr id="27750" name="Line 67"/>
            <p:cNvSpPr>
              <a:spLocks noChangeShapeType="1"/>
            </p:cNvSpPr>
            <p:nvPr/>
          </p:nvSpPr>
          <p:spPr bwMode="auto">
            <a:xfrm>
              <a:off x="221517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1" name="Line 66"/>
            <p:cNvSpPr>
              <a:spLocks noChangeShapeType="1"/>
            </p:cNvSpPr>
            <p:nvPr/>
          </p:nvSpPr>
          <p:spPr bwMode="auto">
            <a:xfrm>
              <a:off x="284636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2" name="Line 65"/>
            <p:cNvSpPr>
              <a:spLocks noChangeShapeType="1"/>
            </p:cNvSpPr>
            <p:nvPr/>
          </p:nvSpPr>
          <p:spPr bwMode="auto">
            <a:xfrm>
              <a:off x="410874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3" name="Line 64"/>
            <p:cNvSpPr>
              <a:spLocks noChangeShapeType="1"/>
            </p:cNvSpPr>
            <p:nvPr/>
          </p:nvSpPr>
          <p:spPr bwMode="auto">
            <a:xfrm>
              <a:off x="347755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4" name="Line 63"/>
            <p:cNvSpPr>
              <a:spLocks noChangeShapeType="1"/>
            </p:cNvSpPr>
            <p:nvPr/>
          </p:nvSpPr>
          <p:spPr bwMode="auto">
            <a:xfrm>
              <a:off x="537112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5" name="Line 62"/>
            <p:cNvSpPr>
              <a:spLocks noChangeShapeType="1"/>
            </p:cNvSpPr>
            <p:nvPr/>
          </p:nvSpPr>
          <p:spPr bwMode="auto">
            <a:xfrm>
              <a:off x="600231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6" name="Line 61"/>
            <p:cNvSpPr>
              <a:spLocks noChangeShapeType="1"/>
            </p:cNvSpPr>
            <p:nvPr/>
          </p:nvSpPr>
          <p:spPr bwMode="auto">
            <a:xfrm>
              <a:off x="473993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7" name="Line 60"/>
            <p:cNvSpPr>
              <a:spLocks noChangeShapeType="1"/>
            </p:cNvSpPr>
            <p:nvPr/>
          </p:nvSpPr>
          <p:spPr bwMode="auto">
            <a:xfrm>
              <a:off x="158398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8" name="Line 59"/>
            <p:cNvSpPr>
              <a:spLocks noChangeShapeType="1"/>
            </p:cNvSpPr>
            <p:nvPr/>
          </p:nvSpPr>
          <p:spPr bwMode="auto">
            <a:xfrm>
              <a:off x="6633508" y="5177708"/>
              <a:ext cx="180975" cy="635"/>
            </a:xfrm>
            <a:prstGeom prst="line">
              <a:avLst/>
            </a:prstGeom>
            <a:noFill/>
            <a:ln w="9525">
              <a:solidFill>
                <a:srgbClr val="000000"/>
              </a:solidFill>
              <a:round/>
              <a:headEnd type="none" w="sm" len="sm"/>
              <a:tailEnd type="triangle" w="sm" len="sm"/>
            </a:ln>
          </p:spPr>
          <p:txBody>
            <a:bodyPr/>
            <a:lstStyle/>
            <a:p>
              <a:endParaRPr lang="es-ES_tradnl"/>
            </a:p>
          </p:txBody>
        </p:sp>
        <p:sp>
          <p:nvSpPr>
            <p:cNvPr id="27759" name="Line 58"/>
            <p:cNvSpPr>
              <a:spLocks noChangeShapeType="1"/>
            </p:cNvSpPr>
            <p:nvPr/>
          </p:nvSpPr>
          <p:spPr bwMode="auto">
            <a:xfrm flipV="1">
              <a:off x="6813848" y="4095267"/>
              <a:ext cx="635" cy="1083076"/>
            </a:xfrm>
            <a:prstGeom prst="line">
              <a:avLst/>
            </a:prstGeom>
            <a:noFill/>
            <a:ln w="12700">
              <a:solidFill>
                <a:srgbClr val="000000"/>
              </a:solidFill>
              <a:round/>
              <a:headEnd type="none" w="sm" len="sm"/>
              <a:tailEnd type="none" w="sm" len="sm"/>
            </a:ln>
          </p:spPr>
          <p:txBody>
            <a:bodyPr/>
            <a:lstStyle/>
            <a:p>
              <a:endParaRPr lang="es-ES_tradnl"/>
            </a:p>
          </p:txBody>
        </p:sp>
        <p:sp>
          <p:nvSpPr>
            <p:cNvPr id="27760" name="Line 57"/>
            <p:cNvSpPr>
              <a:spLocks noChangeShapeType="1"/>
            </p:cNvSpPr>
            <p:nvPr/>
          </p:nvSpPr>
          <p:spPr bwMode="auto">
            <a:xfrm>
              <a:off x="1583988" y="4095267"/>
              <a:ext cx="635" cy="1083076"/>
            </a:xfrm>
            <a:prstGeom prst="line">
              <a:avLst/>
            </a:prstGeom>
            <a:noFill/>
            <a:ln w="9525">
              <a:solidFill>
                <a:srgbClr val="000000"/>
              </a:solidFill>
              <a:round/>
              <a:headEnd type="none" w="sm" len="sm"/>
              <a:tailEnd type="triangle" w="sm" len="sm"/>
            </a:ln>
          </p:spPr>
          <p:txBody>
            <a:bodyPr/>
            <a:lstStyle/>
            <a:p>
              <a:endParaRPr lang="es-ES_tradnl"/>
            </a:p>
          </p:txBody>
        </p:sp>
        <p:sp>
          <p:nvSpPr>
            <p:cNvPr id="27761" name="Rectangle 56"/>
            <p:cNvSpPr>
              <a:spLocks noChangeArrowheads="1"/>
            </p:cNvSpPr>
            <p:nvPr/>
          </p:nvSpPr>
          <p:spPr bwMode="auto">
            <a:xfrm>
              <a:off x="3748068" y="5539157"/>
              <a:ext cx="1353185" cy="180407"/>
            </a:xfrm>
            <a:prstGeom prst="rect">
              <a:avLst/>
            </a:prstGeom>
            <a:noFill/>
            <a:ln w="12700">
              <a:noFill/>
              <a:miter lim="800000"/>
              <a:headEnd/>
              <a:tailEnd/>
            </a:ln>
          </p:spPr>
          <p:txBody>
            <a:bodyPr lIns="12700" tIns="12700" rIns="12700" bIns="12700"/>
            <a:lstStyle/>
            <a:p>
              <a:pPr algn="ctr"/>
              <a:r>
                <a:rPr lang="es-ES_tradnl" sz="1000">
                  <a:ea typeface="Times New Roman" pitchFamily="18" charset="0"/>
                  <a:cs typeface="Arial" charset="0"/>
                </a:rPr>
                <a:t>    Extracción   inserción</a:t>
              </a:r>
              <a:endParaRPr lang="es-ES_tradnl">
                <a:ea typeface="Times New Roman" pitchFamily="18" charset="0"/>
                <a:cs typeface="Arial" charset="0"/>
              </a:endParaRPr>
            </a:p>
          </p:txBody>
        </p:sp>
        <p:sp>
          <p:nvSpPr>
            <p:cNvPr id="27762" name="Line 55"/>
            <p:cNvSpPr>
              <a:spLocks noChangeShapeType="1"/>
            </p:cNvSpPr>
            <p:nvPr/>
          </p:nvSpPr>
          <p:spPr bwMode="auto">
            <a:xfrm>
              <a:off x="4379258" y="5358750"/>
              <a:ext cx="635" cy="181042"/>
            </a:xfrm>
            <a:prstGeom prst="line">
              <a:avLst/>
            </a:prstGeom>
            <a:noFill/>
            <a:ln w="9525">
              <a:solidFill>
                <a:srgbClr val="000000"/>
              </a:solidFill>
              <a:round/>
              <a:headEnd type="none" w="sm" len="sm"/>
              <a:tailEnd type="triangle" w="sm" len="sm"/>
            </a:ln>
          </p:spPr>
          <p:txBody>
            <a:bodyPr/>
            <a:lstStyle/>
            <a:p>
              <a:endParaRPr lang="es-ES_tradnl"/>
            </a:p>
          </p:txBody>
        </p:sp>
        <p:sp>
          <p:nvSpPr>
            <p:cNvPr id="27763" name="Line 54"/>
            <p:cNvSpPr>
              <a:spLocks noChangeShapeType="1"/>
            </p:cNvSpPr>
            <p:nvPr/>
          </p:nvSpPr>
          <p:spPr bwMode="auto">
            <a:xfrm flipV="1">
              <a:off x="4649768" y="5358750"/>
              <a:ext cx="635" cy="181042"/>
            </a:xfrm>
            <a:prstGeom prst="line">
              <a:avLst/>
            </a:prstGeom>
            <a:noFill/>
            <a:ln w="9525">
              <a:solidFill>
                <a:srgbClr val="000000"/>
              </a:solidFill>
              <a:round/>
              <a:headEnd type="none" w="sm" len="sm"/>
              <a:tailEnd type="triangle" w="sm" len="sm"/>
            </a:ln>
          </p:spPr>
          <p:txBody>
            <a:bodyPr/>
            <a:lstStyle/>
            <a:p>
              <a:endParaRPr lang="es-ES_tradnl"/>
            </a:p>
          </p:txBody>
        </p:sp>
        <p:sp>
          <p:nvSpPr>
            <p:cNvPr id="27764" name="Line 53"/>
            <p:cNvSpPr>
              <a:spLocks noChangeShapeType="1"/>
            </p:cNvSpPr>
            <p:nvPr/>
          </p:nvSpPr>
          <p:spPr bwMode="auto">
            <a:xfrm>
              <a:off x="4198918" y="4546920"/>
              <a:ext cx="635" cy="992873"/>
            </a:xfrm>
            <a:prstGeom prst="line">
              <a:avLst/>
            </a:prstGeom>
            <a:noFill/>
            <a:ln w="6350">
              <a:solidFill>
                <a:srgbClr val="000000"/>
              </a:solidFill>
              <a:prstDash val="sysDot"/>
              <a:round/>
              <a:headEnd type="none" w="sm" len="sm"/>
              <a:tailEnd type="none" w="sm" len="sm"/>
            </a:ln>
          </p:spPr>
          <p:txBody>
            <a:bodyPr/>
            <a:lstStyle/>
            <a:p>
              <a:endParaRPr lang="es-ES_tradnl"/>
            </a:p>
          </p:txBody>
        </p:sp>
        <p:sp>
          <p:nvSpPr>
            <p:cNvPr id="27765" name="Line 52"/>
            <p:cNvSpPr>
              <a:spLocks noChangeShapeType="1"/>
            </p:cNvSpPr>
            <p:nvPr/>
          </p:nvSpPr>
          <p:spPr bwMode="auto">
            <a:xfrm>
              <a:off x="4830108" y="4546920"/>
              <a:ext cx="635" cy="992873"/>
            </a:xfrm>
            <a:prstGeom prst="line">
              <a:avLst/>
            </a:prstGeom>
            <a:noFill/>
            <a:ln w="6350">
              <a:solidFill>
                <a:srgbClr val="000000"/>
              </a:solidFill>
              <a:prstDash val="sysDot"/>
              <a:round/>
              <a:headEnd type="none" w="sm" len="sm"/>
              <a:tailEnd type="none" w="sm" len="sm"/>
            </a:ln>
          </p:spPr>
          <p:txBody>
            <a:bodyPr/>
            <a:lstStyle/>
            <a:p>
              <a:endParaRPr lang="es-ES_tradnl"/>
            </a:p>
          </p:txBody>
        </p:sp>
        <p:sp>
          <p:nvSpPr>
            <p:cNvPr id="27766" name="Rectangle 51"/>
            <p:cNvSpPr>
              <a:spLocks noChangeArrowheads="1"/>
            </p:cNvSpPr>
            <p:nvPr/>
          </p:nvSpPr>
          <p:spPr bwMode="auto">
            <a:xfrm>
              <a:off x="3838238" y="4365878"/>
              <a:ext cx="1353185" cy="361449"/>
            </a:xfrm>
            <a:prstGeom prst="rect">
              <a:avLst/>
            </a:prstGeom>
            <a:noFill/>
            <a:ln w="6350">
              <a:noFill/>
              <a:miter lim="800000"/>
              <a:headEnd/>
              <a:tailEnd/>
            </a:ln>
          </p:spPr>
          <p:txBody>
            <a:bodyPr lIns="12700" tIns="12700" rIns="12700" bIns="12700"/>
            <a:lstStyle/>
            <a:p>
              <a:pPr algn="ctr"/>
              <a:r>
                <a:rPr lang="es-ES_tradnl" sz="1000">
                  <a:ea typeface="Times New Roman" pitchFamily="18" charset="0"/>
                  <a:cs typeface="Arial" charset="0"/>
                </a:rPr>
                <a:t>Banda base</a:t>
              </a:r>
              <a:endParaRPr lang="es-ES_tradnl">
                <a:ea typeface="Times New Roman" pitchFamily="18" charset="0"/>
                <a:cs typeface="Arial" charset="0"/>
              </a:endParaRPr>
            </a:p>
          </p:txBody>
        </p:sp>
      </p:grpSp>
      <p:grpSp>
        <p:nvGrpSpPr>
          <p:cNvPr id="74" name="73 Grupo"/>
          <p:cNvGrpSpPr>
            <a:grpSpLocks/>
          </p:cNvGrpSpPr>
          <p:nvPr/>
        </p:nvGrpSpPr>
        <p:grpSpPr bwMode="auto">
          <a:xfrm>
            <a:off x="1258888" y="1484313"/>
            <a:ext cx="5976937" cy="1800225"/>
            <a:chOff x="1259632" y="1484784"/>
            <a:chExt cx="5976664" cy="1800200"/>
          </a:xfrm>
        </p:grpSpPr>
        <p:sp>
          <p:nvSpPr>
            <p:cNvPr id="27708" name="Rectangle 35"/>
            <p:cNvSpPr>
              <a:spLocks noChangeArrowheads="1"/>
            </p:cNvSpPr>
            <p:nvPr/>
          </p:nvSpPr>
          <p:spPr bwMode="auto">
            <a:xfrm>
              <a:off x="3045296" y="2456601"/>
              <a:ext cx="595920" cy="331703"/>
            </a:xfrm>
            <a:prstGeom prst="rect">
              <a:avLst/>
            </a:prstGeom>
            <a:solidFill>
              <a:srgbClr val="FFFF00"/>
            </a:solidFill>
            <a:ln w="12700">
              <a:solidFill>
                <a:srgbClr val="000000"/>
              </a:solidFill>
              <a:miter lim="800000"/>
              <a:headEnd/>
              <a:tailEnd/>
            </a:ln>
          </p:spPr>
          <p:txBody>
            <a:bodyPr lIns="12700" tIns="12700" rIns="12700" bIns="12700"/>
            <a:lstStyle/>
            <a:p>
              <a:pPr algn="ctr"/>
              <a:r>
                <a:rPr lang="es-ES_tradnl" sz="1000">
                  <a:ea typeface="Times New Roman" pitchFamily="18" charset="0"/>
                  <a:cs typeface="Arial" charset="0"/>
                </a:rPr>
                <a:t>Down</a:t>
              </a:r>
              <a:endParaRPr lang="es-ES_tradnl" sz="800">
                <a:ea typeface="Times New Roman" pitchFamily="18" charset="0"/>
                <a:cs typeface="Arial" charset="0"/>
              </a:endParaRPr>
            </a:p>
            <a:p>
              <a:pPr algn="ctr" eaLnBrk="0" hangingPunct="0"/>
              <a:r>
                <a:rPr lang="es-ES_tradnl" sz="1000">
                  <a:ea typeface="Times New Roman" pitchFamily="18" charset="0"/>
                  <a:cs typeface="Arial" charset="0"/>
                </a:rPr>
                <a:t>converter</a:t>
              </a:r>
              <a:endParaRPr lang="es-ES_tradnl">
                <a:ea typeface="Times New Roman" pitchFamily="18" charset="0"/>
                <a:cs typeface="Arial" charset="0"/>
              </a:endParaRPr>
            </a:p>
          </p:txBody>
        </p:sp>
        <p:sp>
          <p:nvSpPr>
            <p:cNvPr id="27709" name="Rectangle 34"/>
            <p:cNvSpPr>
              <a:spLocks noChangeArrowheads="1"/>
            </p:cNvSpPr>
            <p:nvPr/>
          </p:nvSpPr>
          <p:spPr bwMode="auto">
            <a:xfrm>
              <a:off x="2152464" y="2456601"/>
              <a:ext cx="595920" cy="331703"/>
            </a:xfrm>
            <a:prstGeom prst="rect">
              <a:avLst/>
            </a:prstGeom>
            <a:solidFill>
              <a:srgbClr val="00FF00"/>
            </a:solidFill>
            <a:ln w="12700">
              <a:solidFill>
                <a:srgbClr val="000000"/>
              </a:solidFill>
              <a:miter lim="800000"/>
              <a:headEnd/>
              <a:tailEnd/>
            </a:ln>
          </p:spPr>
          <p:txBody>
            <a:bodyPr lIns="12700" tIns="12700" rIns="12700" bIns="12700"/>
            <a:lstStyle/>
            <a:p>
              <a:pPr algn="ctr"/>
              <a:r>
                <a:rPr lang="es-ES_tradnl" sz="1000">
                  <a:ea typeface="Times New Roman" pitchFamily="18" charset="0"/>
                  <a:cs typeface="Arial" charset="0"/>
                </a:rPr>
                <a:t>RF</a:t>
              </a:r>
              <a:endParaRPr lang="es-ES_tradnl">
                <a:ea typeface="Times New Roman" pitchFamily="18" charset="0"/>
                <a:cs typeface="Arial" charset="0"/>
              </a:endParaRPr>
            </a:p>
          </p:txBody>
        </p:sp>
        <p:sp>
          <p:nvSpPr>
            <p:cNvPr id="27710" name="Rectangle 33"/>
            <p:cNvSpPr>
              <a:spLocks noChangeArrowheads="1"/>
            </p:cNvSpPr>
            <p:nvPr/>
          </p:nvSpPr>
          <p:spPr bwMode="auto">
            <a:xfrm>
              <a:off x="3938128" y="2456601"/>
              <a:ext cx="595920" cy="331703"/>
            </a:xfrm>
            <a:prstGeom prst="rect">
              <a:avLst/>
            </a:prstGeom>
            <a:solidFill>
              <a:srgbClr val="92D050"/>
            </a:solidFill>
            <a:ln w="12700">
              <a:solidFill>
                <a:srgbClr val="000000"/>
              </a:solidFill>
              <a:miter lim="800000"/>
              <a:headEnd/>
              <a:tailEnd/>
            </a:ln>
          </p:spPr>
          <p:txBody>
            <a:bodyPr lIns="12700" tIns="12700" rIns="12700" bIns="12700"/>
            <a:lstStyle/>
            <a:p>
              <a:pPr algn="ctr"/>
              <a:r>
                <a:rPr lang="es-ES_tradnl" sz="1000">
                  <a:ea typeface="Times New Roman" pitchFamily="18" charset="0"/>
                  <a:cs typeface="Arial" charset="0"/>
                </a:rPr>
                <a:t>FI</a:t>
              </a:r>
              <a:endParaRPr lang="es-ES_tradnl">
                <a:ea typeface="Times New Roman" pitchFamily="18" charset="0"/>
                <a:cs typeface="Arial" charset="0"/>
              </a:endParaRPr>
            </a:p>
          </p:txBody>
        </p:sp>
        <p:sp>
          <p:nvSpPr>
            <p:cNvPr id="27680" name="Rectangle 32"/>
            <p:cNvSpPr>
              <a:spLocks noChangeArrowheads="1"/>
            </p:cNvSpPr>
            <p:nvPr/>
          </p:nvSpPr>
          <p:spPr bwMode="auto">
            <a:xfrm>
              <a:off x="5723478" y="2456321"/>
              <a:ext cx="596873" cy="331782"/>
            </a:xfrm>
            <a:prstGeom prst="rect">
              <a:avLst/>
            </a:prstGeom>
            <a:solidFill>
              <a:schemeClr val="accent4"/>
            </a:solidFill>
            <a:ln w="12700">
              <a:solidFill>
                <a:srgbClr val="000000"/>
              </a:solidFill>
              <a:miter lim="800000"/>
              <a:headEnd/>
              <a:tailEnd/>
            </a:ln>
          </p:spPr>
          <p:txBody>
            <a:bodyPr lIns="12700" tIns="12700" rIns="12700" bIns="12700"/>
            <a:lstStyle/>
            <a:p>
              <a:pPr algn="ctr">
                <a:defRPr/>
              </a:pPr>
              <a:r>
                <a:rPr lang="es-ES_tradnl" sz="1000" dirty="0" err="1">
                  <a:latin typeface="Arial" pitchFamily="34" charset="0"/>
                  <a:ea typeface="Times New Roman" pitchFamily="18" charset="0"/>
                  <a:cs typeface="Arial" pitchFamily="34" charset="0"/>
                </a:rPr>
                <a:t>Amplif</a:t>
              </a:r>
              <a:r>
                <a:rPr lang="es-ES_tradnl" sz="1000" dirty="0">
                  <a:latin typeface="Arial" pitchFamily="34" charset="0"/>
                  <a:ea typeface="Times New Roman" pitchFamily="18" charset="0"/>
                  <a:cs typeface="Arial" pitchFamily="34" charset="0"/>
                </a:rPr>
                <a:t>.</a:t>
              </a:r>
              <a:endParaRPr lang="es-ES_tradnl" sz="800" dirty="0">
                <a:latin typeface="Arial" pitchFamily="34" charset="0"/>
                <a:cs typeface="Arial" pitchFamily="34" charset="0"/>
              </a:endParaRPr>
            </a:p>
            <a:p>
              <a:pPr algn="ctr" eaLnBrk="0" hangingPunct="0">
                <a:defRPr/>
              </a:pPr>
              <a:r>
                <a:rPr lang="es-ES_tradnl" sz="1000" dirty="0">
                  <a:latin typeface="Arial" pitchFamily="34" charset="0"/>
                  <a:ea typeface="Times New Roman" pitchFamily="18" charset="0"/>
                  <a:cs typeface="Arial" pitchFamily="34" charset="0"/>
                </a:rPr>
                <a:t>potencia</a:t>
              </a:r>
              <a:endParaRPr lang="es-ES_tradnl" dirty="0">
                <a:latin typeface="Arial" pitchFamily="34" charset="0"/>
                <a:cs typeface="Arial" pitchFamily="34" charset="0"/>
              </a:endParaRPr>
            </a:p>
          </p:txBody>
        </p:sp>
        <p:sp>
          <p:nvSpPr>
            <p:cNvPr id="27712" name="Rectangle 31"/>
            <p:cNvSpPr>
              <a:spLocks noChangeArrowheads="1"/>
            </p:cNvSpPr>
            <p:nvPr/>
          </p:nvSpPr>
          <p:spPr bwMode="auto">
            <a:xfrm>
              <a:off x="4830959" y="2456601"/>
              <a:ext cx="595920" cy="331703"/>
            </a:xfrm>
            <a:prstGeom prst="rect">
              <a:avLst/>
            </a:prstGeom>
            <a:solidFill>
              <a:srgbClr val="00B0F0"/>
            </a:solidFill>
            <a:ln w="12700">
              <a:solidFill>
                <a:srgbClr val="000000"/>
              </a:solidFill>
              <a:miter lim="800000"/>
              <a:headEnd/>
              <a:tailEnd/>
            </a:ln>
          </p:spPr>
          <p:txBody>
            <a:bodyPr lIns="12700" tIns="12700" rIns="12700" bIns="12700"/>
            <a:lstStyle/>
            <a:p>
              <a:pPr algn="ctr"/>
              <a:r>
                <a:rPr lang="es-ES_tradnl" sz="1000">
                  <a:ea typeface="Times New Roman" pitchFamily="18" charset="0"/>
                  <a:cs typeface="Arial" charset="0"/>
                </a:rPr>
                <a:t>Up</a:t>
              </a:r>
              <a:endParaRPr lang="es-ES_tradnl" sz="800">
                <a:ea typeface="Times New Roman" pitchFamily="18" charset="0"/>
                <a:cs typeface="Arial" charset="0"/>
              </a:endParaRPr>
            </a:p>
            <a:p>
              <a:pPr algn="ctr" eaLnBrk="0" hangingPunct="0"/>
              <a:r>
                <a:rPr lang="es-ES_tradnl" sz="1000">
                  <a:ea typeface="Times New Roman" pitchFamily="18" charset="0"/>
                  <a:cs typeface="Arial" charset="0"/>
                </a:rPr>
                <a:t>converter</a:t>
              </a:r>
              <a:endParaRPr lang="es-ES_tradnl">
                <a:ea typeface="Times New Roman" pitchFamily="18" charset="0"/>
                <a:cs typeface="Arial" charset="0"/>
              </a:endParaRPr>
            </a:p>
          </p:txBody>
        </p:sp>
        <p:sp>
          <p:nvSpPr>
            <p:cNvPr id="27713" name="Oval 30"/>
            <p:cNvSpPr>
              <a:spLocks noChangeArrowheads="1"/>
            </p:cNvSpPr>
            <p:nvPr/>
          </p:nvSpPr>
          <p:spPr bwMode="auto">
            <a:xfrm>
              <a:off x="1656446" y="2539381"/>
              <a:ext cx="199106" cy="166143"/>
            </a:xfrm>
            <a:prstGeom prst="ellipse">
              <a:avLst/>
            </a:prstGeom>
            <a:solidFill>
              <a:srgbClr val="FF33CC"/>
            </a:solidFill>
            <a:ln w="12700">
              <a:solidFill>
                <a:srgbClr val="000000"/>
              </a:solidFill>
              <a:round/>
              <a:headEnd/>
              <a:tailEnd/>
            </a:ln>
          </p:spPr>
          <p:txBody>
            <a:bodyPr/>
            <a:lstStyle/>
            <a:p>
              <a:endParaRPr lang="es-ES_tradnl">
                <a:latin typeface="Calibri" pitchFamily="34" charset="0"/>
              </a:endParaRPr>
            </a:p>
          </p:txBody>
        </p:sp>
        <p:sp>
          <p:nvSpPr>
            <p:cNvPr id="27714" name="Oval 29"/>
            <p:cNvSpPr>
              <a:spLocks noChangeArrowheads="1"/>
            </p:cNvSpPr>
            <p:nvPr/>
          </p:nvSpPr>
          <p:spPr bwMode="auto">
            <a:xfrm>
              <a:off x="1656446" y="3118841"/>
              <a:ext cx="199106" cy="166143"/>
            </a:xfrm>
            <a:prstGeom prst="ellipse">
              <a:avLst/>
            </a:prstGeom>
            <a:solidFill>
              <a:srgbClr val="FF33CC"/>
            </a:solidFill>
            <a:ln w="12700">
              <a:solidFill>
                <a:srgbClr val="000000"/>
              </a:solidFill>
              <a:round/>
              <a:headEnd/>
              <a:tailEnd/>
            </a:ln>
          </p:spPr>
          <p:txBody>
            <a:bodyPr/>
            <a:lstStyle/>
            <a:p>
              <a:endParaRPr lang="es-ES_tradnl">
                <a:latin typeface="Calibri" pitchFamily="34" charset="0"/>
              </a:endParaRPr>
            </a:p>
          </p:txBody>
        </p:sp>
        <p:sp>
          <p:nvSpPr>
            <p:cNvPr id="27715" name="Oval 28"/>
            <p:cNvSpPr>
              <a:spLocks noChangeArrowheads="1"/>
            </p:cNvSpPr>
            <p:nvPr/>
          </p:nvSpPr>
          <p:spPr bwMode="auto">
            <a:xfrm>
              <a:off x="1259632" y="1628800"/>
              <a:ext cx="199106" cy="497263"/>
            </a:xfrm>
            <a:prstGeom prst="ellipse">
              <a:avLst/>
            </a:prstGeom>
            <a:solidFill>
              <a:srgbClr val="00B050"/>
            </a:solidFill>
            <a:ln w="12700">
              <a:solidFill>
                <a:srgbClr val="000000"/>
              </a:solidFill>
              <a:round/>
              <a:headEnd/>
              <a:tailEnd/>
            </a:ln>
          </p:spPr>
          <p:txBody>
            <a:bodyPr/>
            <a:lstStyle/>
            <a:p>
              <a:endParaRPr lang="es-ES_tradnl">
                <a:latin typeface="Calibri" pitchFamily="34" charset="0"/>
              </a:endParaRPr>
            </a:p>
          </p:txBody>
        </p:sp>
        <p:sp>
          <p:nvSpPr>
            <p:cNvPr id="27716" name="Oval 27"/>
            <p:cNvSpPr>
              <a:spLocks noChangeArrowheads="1"/>
            </p:cNvSpPr>
            <p:nvPr/>
          </p:nvSpPr>
          <p:spPr bwMode="auto">
            <a:xfrm>
              <a:off x="6616623" y="2539381"/>
              <a:ext cx="199106" cy="166143"/>
            </a:xfrm>
            <a:prstGeom prst="ellipse">
              <a:avLst/>
            </a:prstGeom>
            <a:solidFill>
              <a:srgbClr val="FF33CC"/>
            </a:solidFill>
            <a:ln w="12700">
              <a:solidFill>
                <a:srgbClr val="000000"/>
              </a:solidFill>
              <a:round/>
              <a:headEnd/>
              <a:tailEnd/>
            </a:ln>
          </p:spPr>
          <p:txBody>
            <a:bodyPr/>
            <a:lstStyle/>
            <a:p>
              <a:endParaRPr lang="es-ES_tradnl">
                <a:latin typeface="Calibri" pitchFamily="34" charset="0"/>
              </a:endParaRPr>
            </a:p>
          </p:txBody>
        </p:sp>
        <p:sp>
          <p:nvSpPr>
            <p:cNvPr id="27717" name="Oval 26"/>
            <p:cNvSpPr>
              <a:spLocks noChangeArrowheads="1"/>
            </p:cNvSpPr>
            <p:nvPr/>
          </p:nvSpPr>
          <p:spPr bwMode="auto">
            <a:xfrm>
              <a:off x="6616623" y="3036061"/>
              <a:ext cx="199106" cy="166143"/>
            </a:xfrm>
            <a:prstGeom prst="ellipse">
              <a:avLst/>
            </a:prstGeom>
            <a:solidFill>
              <a:srgbClr val="FF33CC"/>
            </a:solidFill>
            <a:ln w="12700">
              <a:solidFill>
                <a:srgbClr val="000000"/>
              </a:solidFill>
              <a:round/>
              <a:headEnd/>
              <a:tailEnd/>
            </a:ln>
          </p:spPr>
          <p:txBody>
            <a:bodyPr/>
            <a:lstStyle/>
            <a:p>
              <a:endParaRPr lang="es-ES_tradnl">
                <a:latin typeface="Calibri" pitchFamily="34" charset="0"/>
              </a:endParaRPr>
            </a:p>
          </p:txBody>
        </p:sp>
        <p:sp>
          <p:nvSpPr>
            <p:cNvPr id="27718" name="Oval 25"/>
            <p:cNvSpPr>
              <a:spLocks noChangeArrowheads="1"/>
            </p:cNvSpPr>
            <p:nvPr/>
          </p:nvSpPr>
          <p:spPr bwMode="auto">
            <a:xfrm>
              <a:off x="7013437" y="1628800"/>
              <a:ext cx="199106" cy="497263"/>
            </a:xfrm>
            <a:prstGeom prst="ellipse">
              <a:avLst/>
            </a:prstGeom>
            <a:solidFill>
              <a:srgbClr val="00B050"/>
            </a:solidFill>
            <a:ln w="12700">
              <a:solidFill>
                <a:srgbClr val="000000"/>
              </a:solidFill>
              <a:round/>
              <a:headEnd/>
              <a:tailEnd/>
            </a:ln>
          </p:spPr>
          <p:txBody>
            <a:bodyPr/>
            <a:lstStyle/>
            <a:p>
              <a:endParaRPr lang="es-ES_tradnl">
                <a:latin typeface="Calibri" pitchFamily="34" charset="0"/>
              </a:endParaRPr>
            </a:p>
          </p:txBody>
        </p:sp>
        <p:sp>
          <p:nvSpPr>
            <p:cNvPr id="27719" name="Oval 24"/>
            <p:cNvSpPr>
              <a:spLocks noChangeArrowheads="1"/>
            </p:cNvSpPr>
            <p:nvPr/>
          </p:nvSpPr>
          <p:spPr bwMode="auto">
            <a:xfrm>
              <a:off x="1656446" y="1794360"/>
              <a:ext cx="199106" cy="166143"/>
            </a:xfrm>
            <a:prstGeom prst="ellipse">
              <a:avLst/>
            </a:prstGeom>
            <a:solidFill>
              <a:srgbClr val="00B0F0"/>
            </a:solidFill>
            <a:ln w="12700">
              <a:solidFill>
                <a:srgbClr val="000000"/>
              </a:solidFill>
              <a:round/>
              <a:headEnd/>
              <a:tailEnd/>
            </a:ln>
          </p:spPr>
          <p:txBody>
            <a:bodyPr/>
            <a:lstStyle/>
            <a:p>
              <a:endParaRPr lang="es-ES_tradnl">
                <a:latin typeface="Calibri" pitchFamily="34" charset="0"/>
              </a:endParaRPr>
            </a:p>
          </p:txBody>
        </p:sp>
        <p:sp>
          <p:nvSpPr>
            <p:cNvPr id="27720" name="Oval 23"/>
            <p:cNvSpPr>
              <a:spLocks noChangeArrowheads="1"/>
            </p:cNvSpPr>
            <p:nvPr/>
          </p:nvSpPr>
          <p:spPr bwMode="auto">
            <a:xfrm>
              <a:off x="6616623" y="1794360"/>
              <a:ext cx="199106" cy="166143"/>
            </a:xfrm>
            <a:prstGeom prst="ellipse">
              <a:avLst/>
            </a:prstGeom>
            <a:solidFill>
              <a:srgbClr val="00B0F0"/>
            </a:solidFill>
            <a:ln w="12700">
              <a:solidFill>
                <a:srgbClr val="000000"/>
              </a:solidFill>
              <a:round/>
              <a:headEnd/>
              <a:tailEnd/>
            </a:ln>
          </p:spPr>
          <p:txBody>
            <a:bodyPr/>
            <a:lstStyle/>
            <a:p>
              <a:endParaRPr lang="es-ES_tradnl">
                <a:latin typeface="Calibri" pitchFamily="34" charset="0"/>
              </a:endParaRPr>
            </a:p>
          </p:txBody>
        </p:sp>
        <p:sp>
          <p:nvSpPr>
            <p:cNvPr id="27721" name="Line 22"/>
            <p:cNvSpPr>
              <a:spLocks noChangeShapeType="1"/>
            </p:cNvSpPr>
            <p:nvPr/>
          </p:nvSpPr>
          <p:spPr bwMode="auto">
            <a:xfrm>
              <a:off x="1458039" y="1877140"/>
              <a:ext cx="199106"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22" name="Line 21"/>
            <p:cNvSpPr>
              <a:spLocks noChangeShapeType="1"/>
            </p:cNvSpPr>
            <p:nvPr/>
          </p:nvSpPr>
          <p:spPr bwMode="auto">
            <a:xfrm>
              <a:off x="1755650" y="1959920"/>
              <a:ext cx="699" cy="580043"/>
            </a:xfrm>
            <a:prstGeom prst="line">
              <a:avLst/>
            </a:prstGeom>
            <a:noFill/>
            <a:ln w="9525">
              <a:solidFill>
                <a:srgbClr val="000000"/>
              </a:solidFill>
              <a:round/>
              <a:headEnd type="none" w="sm" len="sm"/>
              <a:tailEnd type="triangle" w="sm" len="sm"/>
            </a:ln>
          </p:spPr>
          <p:txBody>
            <a:bodyPr/>
            <a:lstStyle/>
            <a:p>
              <a:endParaRPr lang="es-ES_tradnl"/>
            </a:p>
          </p:txBody>
        </p:sp>
        <p:sp>
          <p:nvSpPr>
            <p:cNvPr id="27723" name="Line 20"/>
            <p:cNvSpPr>
              <a:spLocks noChangeShapeType="1"/>
            </p:cNvSpPr>
            <p:nvPr/>
          </p:nvSpPr>
          <p:spPr bwMode="auto">
            <a:xfrm>
              <a:off x="1854853" y="2622161"/>
              <a:ext cx="298309"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24" name="Line 19"/>
            <p:cNvSpPr>
              <a:spLocks noChangeShapeType="1"/>
            </p:cNvSpPr>
            <p:nvPr/>
          </p:nvSpPr>
          <p:spPr bwMode="auto">
            <a:xfrm>
              <a:off x="1755650" y="2704941"/>
              <a:ext cx="699" cy="414483"/>
            </a:xfrm>
            <a:prstGeom prst="line">
              <a:avLst/>
            </a:prstGeom>
            <a:noFill/>
            <a:ln w="9525">
              <a:solidFill>
                <a:srgbClr val="000000"/>
              </a:solidFill>
              <a:round/>
              <a:headEnd type="triangle" w="sm" len="sm"/>
              <a:tailEnd type="none" w="sm" len="sm"/>
            </a:ln>
          </p:spPr>
          <p:txBody>
            <a:bodyPr/>
            <a:lstStyle/>
            <a:p>
              <a:endParaRPr lang="es-ES_tradnl"/>
            </a:p>
          </p:txBody>
        </p:sp>
        <p:sp>
          <p:nvSpPr>
            <p:cNvPr id="27725" name="Line 18"/>
            <p:cNvSpPr>
              <a:spLocks noChangeShapeType="1"/>
            </p:cNvSpPr>
            <p:nvPr/>
          </p:nvSpPr>
          <p:spPr bwMode="auto">
            <a:xfrm flipH="1">
              <a:off x="1854853" y="3201621"/>
              <a:ext cx="298309"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26" name="Line 17"/>
            <p:cNvSpPr>
              <a:spLocks noChangeShapeType="1"/>
            </p:cNvSpPr>
            <p:nvPr/>
          </p:nvSpPr>
          <p:spPr bwMode="auto">
            <a:xfrm>
              <a:off x="2747685" y="2622161"/>
              <a:ext cx="298309"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27" name="Line 16"/>
            <p:cNvSpPr>
              <a:spLocks noChangeShapeType="1"/>
            </p:cNvSpPr>
            <p:nvPr/>
          </p:nvSpPr>
          <p:spPr bwMode="auto">
            <a:xfrm>
              <a:off x="4533349" y="2622161"/>
              <a:ext cx="298309"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28" name="Line 15"/>
            <p:cNvSpPr>
              <a:spLocks noChangeShapeType="1"/>
            </p:cNvSpPr>
            <p:nvPr/>
          </p:nvSpPr>
          <p:spPr bwMode="auto">
            <a:xfrm>
              <a:off x="5426181" y="2622161"/>
              <a:ext cx="298309"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29" name="Line 14"/>
            <p:cNvSpPr>
              <a:spLocks noChangeShapeType="1"/>
            </p:cNvSpPr>
            <p:nvPr/>
          </p:nvSpPr>
          <p:spPr bwMode="auto">
            <a:xfrm>
              <a:off x="3640517" y="2622161"/>
              <a:ext cx="298309"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30" name="Line 13"/>
            <p:cNvSpPr>
              <a:spLocks noChangeShapeType="1"/>
            </p:cNvSpPr>
            <p:nvPr/>
          </p:nvSpPr>
          <p:spPr bwMode="auto">
            <a:xfrm>
              <a:off x="6319013" y="2622161"/>
              <a:ext cx="298309"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31" name="Line 12"/>
            <p:cNvSpPr>
              <a:spLocks noChangeShapeType="1"/>
            </p:cNvSpPr>
            <p:nvPr/>
          </p:nvSpPr>
          <p:spPr bwMode="auto">
            <a:xfrm flipV="1">
              <a:off x="6715827" y="1959920"/>
              <a:ext cx="699" cy="580043"/>
            </a:xfrm>
            <a:prstGeom prst="line">
              <a:avLst/>
            </a:prstGeom>
            <a:noFill/>
            <a:ln w="9525">
              <a:solidFill>
                <a:srgbClr val="000000"/>
              </a:solidFill>
              <a:round/>
              <a:headEnd type="none" w="sm" len="sm"/>
              <a:tailEnd type="triangle" w="sm" len="sm"/>
            </a:ln>
          </p:spPr>
          <p:txBody>
            <a:bodyPr/>
            <a:lstStyle/>
            <a:p>
              <a:endParaRPr lang="es-ES_tradnl"/>
            </a:p>
          </p:txBody>
        </p:sp>
        <p:sp>
          <p:nvSpPr>
            <p:cNvPr id="27732" name="Line 11"/>
            <p:cNvSpPr>
              <a:spLocks noChangeShapeType="1"/>
            </p:cNvSpPr>
            <p:nvPr/>
          </p:nvSpPr>
          <p:spPr bwMode="auto">
            <a:xfrm>
              <a:off x="6815030" y="1877140"/>
              <a:ext cx="199106"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33" name="Line 10"/>
            <p:cNvSpPr>
              <a:spLocks noChangeShapeType="1"/>
            </p:cNvSpPr>
            <p:nvPr/>
          </p:nvSpPr>
          <p:spPr bwMode="auto">
            <a:xfrm flipV="1">
              <a:off x="6715827" y="2704941"/>
              <a:ext cx="699" cy="331703"/>
            </a:xfrm>
            <a:prstGeom prst="line">
              <a:avLst/>
            </a:prstGeom>
            <a:noFill/>
            <a:ln w="9525">
              <a:solidFill>
                <a:srgbClr val="000000"/>
              </a:solidFill>
              <a:round/>
              <a:headEnd type="none" w="sm" len="sm"/>
              <a:tailEnd type="triangle" w="sm" len="sm"/>
            </a:ln>
          </p:spPr>
          <p:txBody>
            <a:bodyPr/>
            <a:lstStyle/>
            <a:p>
              <a:endParaRPr lang="es-ES_tradnl"/>
            </a:p>
          </p:txBody>
        </p:sp>
        <p:sp>
          <p:nvSpPr>
            <p:cNvPr id="27734" name="Line 9"/>
            <p:cNvSpPr>
              <a:spLocks noChangeShapeType="1"/>
            </p:cNvSpPr>
            <p:nvPr/>
          </p:nvSpPr>
          <p:spPr bwMode="auto">
            <a:xfrm>
              <a:off x="6418216" y="3118841"/>
              <a:ext cx="199106" cy="583"/>
            </a:xfrm>
            <a:prstGeom prst="line">
              <a:avLst/>
            </a:prstGeom>
            <a:noFill/>
            <a:ln w="9525">
              <a:solidFill>
                <a:srgbClr val="000000"/>
              </a:solidFill>
              <a:round/>
              <a:headEnd type="none" w="sm" len="sm"/>
              <a:tailEnd type="triangle" w="sm" len="sm"/>
            </a:ln>
          </p:spPr>
          <p:txBody>
            <a:bodyPr/>
            <a:lstStyle/>
            <a:p>
              <a:endParaRPr lang="es-ES_tradnl"/>
            </a:p>
          </p:txBody>
        </p:sp>
        <p:sp>
          <p:nvSpPr>
            <p:cNvPr id="27735" name="Rectangle 8"/>
            <p:cNvSpPr>
              <a:spLocks noChangeArrowheads="1"/>
            </p:cNvSpPr>
            <p:nvPr/>
          </p:nvSpPr>
          <p:spPr bwMode="auto">
            <a:xfrm>
              <a:off x="1854853" y="1794360"/>
              <a:ext cx="496716" cy="166143"/>
            </a:xfrm>
            <a:prstGeom prst="rect">
              <a:avLst/>
            </a:prstGeom>
            <a:noFill/>
            <a:ln w="9525">
              <a:noFill/>
              <a:miter lim="800000"/>
              <a:headEnd/>
              <a:tailEnd/>
            </a:ln>
          </p:spPr>
          <p:txBody>
            <a:bodyPr lIns="12700" tIns="12700" rIns="12700" bIns="12700"/>
            <a:lstStyle/>
            <a:p>
              <a:r>
                <a:rPr lang="es-ES_tradnl" sz="1000">
                  <a:ea typeface="Times New Roman" pitchFamily="18" charset="0"/>
                  <a:cs typeface="Arial" charset="0"/>
                </a:rPr>
                <a:t> duplex</a:t>
              </a:r>
              <a:endParaRPr lang="es-ES_tradnl">
                <a:ea typeface="Times New Roman" pitchFamily="18" charset="0"/>
                <a:cs typeface="Arial" charset="0"/>
              </a:endParaRPr>
            </a:p>
          </p:txBody>
        </p:sp>
        <p:sp>
          <p:nvSpPr>
            <p:cNvPr id="27736" name="Rectangle 7"/>
            <p:cNvSpPr>
              <a:spLocks noChangeArrowheads="1"/>
            </p:cNvSpPr>
            <p:nvPr/>
          </p:nvSpPr>
          <p:spPr bwMode="auto">
            <a:xfrm>
              <a:off x="6120605" y="1793777"/>
              <a:ext cx="496716" cy="166143"/>
            </a:xfrm>
            <a:prstGeom prst="rect">
              <a:avLst/>
            </a:prstGeom>
            <a:noFill/>
            <a:ln w="9525">
              <a:noFill/>
              <a:miter lim="800000"/>
              <a:headEnd/>
              <a:tailEnd/>
            </a:ln>
          </p:spPr>
          <p:txBody>
            <a:bodyPr lIns="12700" tIns="12700" rIns="12700" bIns="12700"/>
            <a:lstStyle/>
            <a:p>
              <a:r>
                <a:rPr lang="es-ES_tradnl" sz="1000">
                  <a:ea typeface="Times New Roman" pitchFamily="18" charset="0"/>
                  <a:cs typeface="Arial" charset="0"/>
                </a:rPr>
                <a:t>  duplex</a:t>
              </a:r>
              <a:endParaRPr lang="es-ES_tradnl">
                <a:ea typeface="Times New Roman" pitchFamily="18" charset="0"/>
                <a:cs typeface="Arial" charset="0"/>
              </a:endParaRPr>
            </a:p>
          </p:txBody>
        </p:sp>
        <p:sp>
          <p:nvSpPr>
            <p:cNvPr id="27737" name="Rectangle 4"/>
            <p:cNvSpPr>
              <a:spLocks noChangeArrowheads="1"/>
            </p:cNvSpPr>
            <p:nvPr/>
          </p:nvSpPr>
          <p:spPr bwMode="auto">
            <a:xfrm>
              <a:off x="1259632" y="1702836"/>
              <a:ext cx="234735" cy="257667"/>
            </a:xfrm>
            <a:prstGeom prst="rect">
              <a:avLst/>
            </a:prstGeom>
            <a:noFill/>
            <a:ln w="9525">
              <a:noFill/>
              <a:miter lim="800000"/>
              <a:headEnd/>
              <a:tailEnd/>
            </a:ln>
          </p:spPr>
          <p:txBody>
            <a:bodyPr lIns="12700" tIns="12700" rIns="12700" bIns="12700"/>
            <a:lstStyle/>
            <a:p>
              <a:r>
                <a:rPr lang="es-ES_tradnl" sz="1000">
                  <a:ea typeface="Times New Roman" pitchFamily="18" charset="0"/>
                  <a:cs typeface="Arial" charset="0"/>
                </a:rPr>
                <a:t> </a:t>
              </a:r>
              <a:endParaRPr lang="es-ES_tradnl">
                <a:ea typeface="Times New Roman" pitchFamily="18" charset="0"/>
                <a:cs typeface="Arial" charset="0"/>
              </a:endParaRPr>
            </a:p>
          </p:txBody>
        </p:sp>
        <p:sp>
          <p:nvSpPr>
            <p:cNvPr id="27738" name="Rectangle 2"/>
            <p:cNvSpPr>
              <a:spLocks noChangeArrowheads="1"/>
            </p:cNvSpPr>
            <p:nvPr/>
          </p:nvSpPr>
          <p:spPr bwMode="auto">
            <a:xfrm>
              <a:off x="7027410" y="1702836"/>
              <a:ext cx="208886" cy="222107"/>
            </a:xfrm>
            <a:prstGeom prst="rect">
              <a:avLst/>
            </a:prstGeom>
            <a:noFill/>
            <a:ln w="9525">
              <a:noFill/>
              <a:miter lim="800000"/>
              <a:headEnd/>
              <a:tailEnd/>
            </a:ln>
          </p:spPr>
          <p:txBody>
            <a:bodyPr wrap="none" lIns="12700" tIns="12700" rIns="12700" bIns="12700">
              <a:spAutoFit/>
            </a:bodyPr>
            <a:lstStyle/>
            <a:p>
              <a:endParaRPr lang="es-ES_tradnl">
                <a:latin typeface="Calibri" pitchFamily="34" charset="0"/>
              </a:endParaRPr>
            </a:p>
          </p:txBody>
        </p:sp>
        <p:sp>
          <p:nvSpPr>
            <p:cNvPr id="77" name="76 CuadroTexto"/>
            <p:cNvSpPr txBox="1"/>
            <p:nvPr/>
          </p:nvSpPr>
          <p:spPr>
            <a:xfrm>
              <a:off x="3131209" y="1484784"/>
              <a:ext cx="2449401" cy="369882"/>
            </a:xfrm>
            <a:prstGeom prst="rect">
              <a:avLst/>
            </a:prstGeom>
            <a:noFill/>
          </p:spPr>
          <p:txBody>
            <a:bodyPr>
              <a:spAutoFit/>
            </a:bodyPr>
            <a:lstStyle/>
            <a:p>
              <a:pPr algn="ctr" fontAlgn="auto">
                <a:spcBef>
                  <a:spcPts val="0"/>
                </a:spcBef>
                <a:spcAft>
                  <a:spcPts val="0"/>
                </a:spcAft>
                <a:defRPr/>
              </a:pPr>
              <a:r>
                <a:rPr lang="es-ES_tradnl" b="1" dirty="0">
                  <a:effectLst>
                    <a:outerShdw blurRad="38100" dist="38100" dir="2700000" algn="tl">
                      <a:srgbClr val="000000">
                        <a:alpha val="43137"/>
                      </a:srgbClr>
                    </a:outerShdw>
                  </a:effectLst>
                  <a:latin typeface="+mn-lt"/>
                </a:rPr>
                <a:t>Repetidor en  F. I.</a:t>
              </a:r>
              <a:endParaRPr lang="en-US" b="1" dirty="0">
                <a:effectLst>
                  <a:outerShdw blurRad="38100" dist="38100" dir="2700000" algn="tl">
                    <a:srgbClr val="000000">
                      <a:alpha val="43137"/>
                    </a:srgbClr>
                  </a:outerShdw>
                </a:effectLst>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3"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aphicFrame>
        <p:nvGraphicFramePr>
          <p:cNvPr id="26632" name="Object 8"/>
          <p:cNvGraphicFramePr>
            <a:graphicFrameLocks noChangeAspect="1"/>
          </p:cNvGraphicFramePr>
          <p:nvPr/>
        </p:nvGraphicFramePr>
        <p:xfrm>
          <a:off x="4211638" y="2781300"/>
          <a:ext cx="323850" cy="306388"/>
        </p:xfrm>
        <a:graphic>
          <a:graphicData uri="http://schemas.openxmlformats.org/presentationml/2006/ole">
            <p:oleObj spid="_x0000_s26632" name="Ecuación" r:id="rId4" imgW="152334" imgH="139639" progId="Equation.3">
              <p:embed/>
            </p:oleObj>
          </a:graphicData>
        </a:graphic>
      </p:graphicFrame>
      <p:graphicFrame>
        <p:nvGraphicFramePr>
          <p:cNvPr id="26630" name="Object 6"/>
          <p:cNvGraphicFramePr>
            <a:graphicFrameLocks noChangeAspect="1"/>
          </p:cNvGraphicFramePr>
          <p:nvPr/>
        </p:nvGraphicFramePr>
        <p:xfrm>
          <a:off x="4859338" y="1196975"/>
          <a:ext cx="323850" cy="371475"/>
        </p:xfrm>
        <a:graphic>
          <a:graphicData uri="http://schemas.openxmlformats.org/presentationml/2006/ole">
            <p:oleObj spid="_x0000_s26630" name="Ecuación" r:id="rId5" imgW="190335" imgH="215713" progId="Equation.3">
              <p:embed/>
            </p:oleObj>
          </a:graphicData>
        </a:graphic>
      </p:graphicFrame>
      <p:graphicFrame>
        <p:nvGraphicFramePr>
          <p:cNvPr id="26628" name="Object 4"/>
          <p:cNvGraphicFramePr>
            <a:graphicFrameLocks noChangeAspect="1"/>
          </p:cNvGraphicFramePr>
          <p:nvPr/>
        </p:nvGraphicFramePr>
        <p:xfrm>
          <a:off x="2195513" y="2420938"/>
          <a:ext cx="396875" cy="395287"/>
        </p:xfrm>
        <a:graphic>
          <a:graphicData uri="http://schemas.openxmlformats.org/presentationml/2006/ole">
            <p:oleObj spid="_x0000_s26628" name="Ecuación" r:id="rId6" imgW="215619" imgH="215619" progId="Equation.3">
              <p:embed/>
            </p:oleObj>
          </a:graphicData>
        </a:graphic>
      </p:graphicFrame>
      <p:sp>
        <p:nvSpPr>
          <p:cNvPr id="26634" name="AutoShape 21"/>
          <p:cNvSpPr>
            <a:spLocks noChangeAspect="1" noChangeArrowheads="1" noTextEdit="1"/>
          </p:cNvSpPr>
          <p:nvPr/>
        </p:nvSpPr>
        <p:spPr bwMode="auto">
          <a:xfrm>
            <a:off x="1476375" y="1700213"/>
            <a:ext cx="5334000" cy="3810000"/>
          </a:xfrm>
          <a:prstGeom prst="rect">
            <a:avLst/>
          </a:prstGeom>
          <a:noFill/>
          <a:ln w="9525">
            <a:noFill/>
            <a:miter lim="800000"/>
            <a:headEnd/>
            <a:tailEnd/>
          </a:ln>
        </p:spPr>
        <p:txBody>
          <a:bodyPr/>
          <a:lstStyle/>
          <a:p>
            <a:endParaRPr lang="es-ES_tradnl"/>
          </a:p>
        </p:txBody>
      </p:sp>
      <p:sp>
        <p:nvSpPr>
          <p:cNvPr id="26644" name="Oval 20"/>
          <p:cNvSpPr>
            <a:spLocks noChangeArrowheads="1"/>
          </p:cNvSpPr>
          <p:nvPr/>
        </p:nvSpPr>
        <p:spPr bwMode="auto">
          <a:xfrm>
            <a:off x="3990975" y="1776413"/>
            <a:ext cx="306388" cy="760412"/>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26643" name="Oval 19"/>
          <p:cNvSpPr>
            <a:spLocks noChangeArrowheads="1"/>
          </p:cNvSpPr>
          <p:nvPr/>
        </p:nvSpPr>
        <p:spPr bwMode="auto">
          <a:xfrm rot="-855875">
            <a:off x="2238375" y="3757613"/>
            <a:ext cx="303213" cy="763587"/>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26642" name="Oval 18"/>
          <p:cNvSpPr>
            <a:spLocks noChangeArrowheads="1"/>
          </p:cNvSpPr>
          <p:nvPr/>
        </p:nvSpPr>
        <p:spPr bwMode="auto">
          <a:xfrm>
            <a:off x="6124575" y="1776413"/>
            <a:ext cx="306388" cy="762000"/>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26641" name="Line 17"/>
          <p:cNvSpPr>
            <a:spLocks noChangeShapeType="1"/>
          </p:cNvSpPr>
          <p:nvPr/>
        </p:nvSpPr>
        <p:spPr bwMode="auto">
          <a:xfrm>
            <a:off x="3914775" y="1928813"/>
            <a:ext cx="0" cy="1447800"/>
          </a:xfrm>
          <a:prstGeom prst="line">
            <a:avLst/>
          </a:prstGeom>
          <a:noFill/>
          <a:ln w="38100">
            <a:solidFill>
              <a:srgbClr val="000000"/>
            </a:solidFill>
            <a:round/>
            <a:headEnd/>
            <a:tailEnd/>
          </a:ln>
        </p:spPr>
        <p:txBody>
          <a:bodyPr/>
          <a:lstStyle/>
          <a:p>
            <a:endParaRPr lang="es-ES_tradnl"/>
          </a:p>
        </p:txBody>
      </p:sp>
      <p:sp>
        <p:nvSpPr>
          <p:cNvPr id="26640" name="Line 16"/>
          <p:cNvSpPr>
            <a:spLocks noChangeShapeType="1"/>
          </p:cNvSpPr>
          <p:nvPr/>
        </p:nvSpPr>
        <p:spPr bwMode="auto">
          <a:xfrm flipH="1">
            <a:off x="2238375" y="4214813"/>
            <a:ext cx="0" cy="1220787"/>
          </a:xfrm>
          <a:prstGeom prst="line">
            <a:avLst/>
          </a:prstGeom>
          <a:noFill/>
          <a:ln w="28575">
            <a:solidFill>
              <a:srgbClr val="000000"/>
            </a:solidFill>
            <a:round/>
            <a:headEnd/>
            <a:tailEnd/>
          </a:ln>
        </p:spPr>
        <p:txBody>
          <a:bodyPr/>
          <a:lstStyle/>
          <a:p>
            <a:endParaRPr lang="es-ES_tradnl"/>
          </a:p>
        </p:txBody>
      </p:sp>
      <p:sp>
        <p:nvSpPr>
          <p:cNvPr id="26639" name="Freeform 15"/>
          <p:cNvSpPr>
            <a:spLocks/>
          </p:cNvSpPr>
          <p:nvPr/>
        </p:nvSpPr>
        <p:spPr bwMode="auto">
          <a:xfrm>
            <a:off x="2238375" y="3376613"/>
            <a:ext cx="4217988" cy="2057400"/>
          </a:xfrm>
          <a:custGeom>
            <a:avLst/>
            <a:gdLst/>
            <a:ahLst/>
            <a:cxnLst>
              <a:cxn ang="0">
                <a:pos x="0" y="3613"/>
              </a:cxn>
              <a:cxn ang="0">
                <a:pos x="195" y="3553"/>
              </a:cxn>
              <a:cxn ang="0">
                <a:pos x="375" y="3418"/>
              </a:cxn>
              <a:cxn ang="0">
                <a:pos x="420" y="3403"/>
              </a:cxn>
              <a:cxn ang="0">
                <a:pos x="510" y="3328"/>
              </a:cxn>
              <a:cxn ang="0">
                <a:pos x="555" y="3313"/>
              </a:cxn>
              <a:cxn ang="0">
                <a:pos x="780" y="3163"/>
              </a:cxn>
              <a:cxn ang="0">
                <a:pos x="945" y="2998"/>
              </a:cxn>
              <a:cxn ang="0">
                <a:pos x="1065" y="2878"/>
              </a:cxn>
              <a:cxn ang="0">
                <a:pos x="1200" y="2698"/>
              </a:cxn>
              <a:cxn ang="0">
                <a:pos x="1260" y="2623"/>
              </a:cxn>
              <a:cxn ang="0">
                <a:pos x="1275" y="2578"/>
              </a:cxn>
              <a:cxn ang="0">
                <a:pos x="1335" y="2488"/>
              </a:cxn>
              <a:cxn ang="0">
                <a:pos x="1485" y="2263"/>
              </a:cxn>
              <a:cxn ang="0">
                <a:pos x="1530" y="2158"/>
              </a:cxn>
              <a:cxn ang="0">
                <a:pos x="1590" y="2068"/>
              </a:cxn>
              <a:cxn ang="0">
                <a:pos x="1635" y="2008"/>
              </a:cxn>
              <a:cxn ang="0">
                <a:pos x="1665" y="1948"/>
              </a:cxn>
              <a:cxn ang="0">
                <a:pos x="1710" y="1918"/>
              </a:cxn>
              <a:cxn ang="0">
                <a:pos x="1770" y="1783"/>
              </a:cxn>
              <a:cxn ang="0">
                <a:pos x="1800" y="1678"/>
              </a:cxn>
              <a:cxn ang="0">
                <a:pos x="1905" y="1303"/>
              </a:cxn>
              <a:cxn ang="0">
                <a:pos x="1965" y="988"/>
              </a:cxn>
              <a:cxn ang="0">
                <a:pos x="2085" y="658"/>
              </a:cxn>
              <a:cxn ang="0">
                <a:pos x="2145" y="568"/>
              </a:cxn>
              <a:cxn ang="0">
                <a:pos x="2175" y="523"/>
              </a:cxn>
              <a:cxn ang="0">
                <a:pos x="2220" y="238"/>
              </a:cxn>
              <a:cxn ang="0">
                <a:pos x="2385" y="58"/>
              </a:cxn>
              <a:cxn ang="0">
                <a:pos x="2475" y="13"/>
              </a:cxn>
              <a:cxn ang="0">
                <a:pos x="2745" y="58"/>
              </a:cxn>
              <a:cxn ang="0">
                <a:pos x="2910" y="178"/>
              </a:cxn>
              <a:cxn ang="0">
                <a:pos x="3060" y="343"/>
              </a:cxn>
              <a:cxn ang="0">
                <a:pos x="3255" y="568"/>
              </a:cxn>
              <a:cxn ang="0">
                <a:pos x="3330" y="628"/>
              </a:cxn>
              <a:cxn ang="0">
                <a:pos x="3435" y="763"/>
              </a:cxn>
              <a:cxn ang="0">
                <a:pos x="3510" y="778"/>
              </a:cxn>
              <a:cxn ang="0">
                <a:pos x="3870" y="838"/>
              </a:cxn>
              <a:cxn ang="0">
                <a:pos x="4155" y="928"/>
              </a:cxn>
              <a:cxn ang="0">
                <a:pos x="4395" y="1018"/>
              </a:cxn>
              <a:cxn ang="0">
                <a:pos x="4650" y="1003"/>
              </a:cxn>
              <a:cxn ang="0">
                <a:pos x="4800" y="898"/>
              </a:cxn>
              <a:cxn ang="0">
                <a:pos x="4980" y="793"/>
              </a:cxn>
              <a:cxn ang="0">
                <a:pos x="5385" y="898"/>
              </a:cxn>
              <a:cxn ang="0">
                <a:pos x="5505" y="1048"/>
              </a:cxn>
              <a:cxn ang="0">
                <a:pos x="5640" y="1153"/>
              </a:cxn>
              <a:cxn ang="0">
                <a:pos x="5730" y="1183"/>
              </a:cxn>
              <a:cxn ang="0">
                <a:pos x="5865" y="1153"/>
              </a:cxn>
              <a:cxn ang="0">
                <a:pos x="5955" y="1063"/>
              </a:cxn>
              <a:cxn ang="0">
                <a:pos x="5970" y="1018"/>
              </a:cxn>
              <a:cxn ang="0">
                <a:pos x="6000" y="958"/>
              </a:cxn>
              <a:cxn ang="0">
                <a:pos x="6045" y="853"/>
              </a:cxn>
              <a:cxn ang="0">
                <a:pos x="6060" y="793"/>
              </a:cxn>
              <a:cxn ang="0">
                <a:pos x="6090" y="748"/>
              </a:cxn>
              <a:cxn ang="0">
                <a:pos x="6120" y="613"/>
              </a:cxn>
              <a:cxn ang="0">
                <a:pos x="6195" y="433"/>
              </a:cxn>
              <a:cxn ang="0">
                <a:pos x="6210" y="388"/>
              </a:cxn>
              <a:cxn ang="0">
                <a:pos x="6255" y="373"/>
              </a:cxn>
              <a:cxn ang="0">
                <a:pos x="6525" y="358"/>
              </a:cxn>
            </a:cxnLst>
            <a:rect l="0" t="0" r="r" b="b"/>
            <a:pathLst>
              <a:path w="6525" h="3613">
                <a:moveTo>
                  <a:pt x="0" y="3613"/>
                </a:moveTo>
                <a:cubicBezTo>
                  <a:pt x="66" y="3596"/>
                  <a:pt x="130" y="3575"/>
                  <a:pt x="195" y="3553"/>
                </a:cubicBezTo>
                <a:cubicBezTo>
                  <a:pt x="274" y="3527"/>
                  <a:pt x="312" y="3460"/>
                  <a:pt x="375" y="3418"/>
                </a:cubicBezTo>
                <a:cubicBezTo>
                  <a:pt x="388" y="3409"/>
                  <a:pt x="406" y="3410"/>
                  <a:pt x="420" y="3403"/>
                </a:cubicBezTo>
                <a:cubicBezTo>
                  <a:pt x="518" y="3354"/>
                  <a:pt x="410" y="3394"/>
                  <a:pt x="510" y="3328"/>
                </a:cubicBezTo>
                <a:cubicBezTo>
                  <a:pt x="523" y="3319"/>
                  <a:pt x="541" y="3321"/>
                  <a:pt x="555" y="3313"/>
                </a:cubicBezTo>
                <a:cubicBezTo>
                  <a:pt x="604" y="3286"/>
                  <a:pt x="737" y="3206"/>
                  <a:pt x="780" y="3163"/>
                </a:cubicBezTo>
                <a:cubicBezTo>
                  <a:pt x="830" y="3113"/>
                  <a:pt x="886" y="3037"/>
                  <a:pt x="945" y="2998"/>
                </a:cubicBezTo>
                <a:cubicBezTo>
                  <a:pt x="980" y="2946"/>
                  <a:pt x="1013" y="2913"/>
                  <a:pt x="1065" y="2878"/>
                </a:cubicBezTo>
                <a:cubicBezTo>
                  <a:pt x="1110" y="2810"/>
                  <a:pt x="1144" y="2754"/>
                  <a:pt x="1200" y="2698"/>
                </a:cubicBezTo>
                <a:cubicBezTo>
                  <a:pt x="1238" y="2585"/>
                  <a:pt x="1182" y="2720"/>
                  <a:pt x="1260" y="2623"/>
                </a:cubicBezTo>
                <a:cubicBezTo>
                  <a:pt x="1270" y="2611"/>
                  <a:pt x="1267" y="2592"/>
                  <a:pt x="1275" y="2578"/>
                </a:cubicBezTo>
                <a:cubicBezTo>
                  <a:pt x="1293" y="2546"/>
                  <a:pt x="1315" y="2518"/>
                  <a:pt x="1335" y="2488"/>
                </a:cubicBezTo>
                <a:cubicBezTo>
                  <a:pt x="1385" y="2413"/>
                  <a:pt x="1435" y="2338"/>
                  <a:pt x="1485" y="2263"/>
                </a:cubicBezTo>
                <a:cubicBezTo>
                  <a:pt x="1506" y="2231"/>
                  <a:pt x="1510" y="2191"/>
                  <a:pt x="1530" y="2158"/>
                </a:cubicBezTo>
                <a:cubicBezTo>
                  <a:pt x="1549" y="2127"/>
                  <a:pt x="1568" y="2097"/>
                  <a:pt x="1590" y="2068"/>
                </a:cubicBezTo>
                <a:cubicBezTo>
                  <a:pt x="1605" y="2048"/>
                  <a:pt x="1622" y="2029"/>
                  <a:pt x="1635" y="2008"/>
                </a:cubicBezTo>
                <a:cubicBezTo>
                  <a:pt x="1647" y="1989"/>
                  <a:pt x="1651" y="1965"/>
                  <a:pt x="1665" y="1948"/>
                </a:cubicBezTo>
                <a:cubicBezTo>
                  <a:pt x="1677" y="1934"/>
                  <a:pt x="1695" y="1928"/>
                  <a:pt x="1710" y="1918"/>
                </a:cubicBezTo>
                <a:cubicBezTo>
                  <a:pt x="1787" y="1686"/>
                  <a:pt x="1699" y="1926"/>
                  <a:pt x="1770" y="1783"/>
                </a:cubicBezTo>
                <a:cubicBezTo>
                  <a:pt x="1782" y="1759"/>
                  <a:pt x="1794" y="1700"/>
                  <a:pt x="1800" y="1678"/>
                </a:cubicBezTo>
                <a:cubicBezTo>
                  <a:pt x="1836" y="1553"/>
                  <a:pt x="1871" y="1428"/>
                  <a:pt x="1905" y="1303"/>
                </a:cubicBezTo>
                <a:cubicBezTo>
                  <a:pt x="1934" y="1198"/>
                  <a:pt x="1937" y="1092"/>
                  <a:pt x="1965" y="988"/>
                </a:cubicBezTo>
                <a:cubicBezTo>
                  <a:pt x="1995" y="878"/>
                  <a:pt x="2030" y="756"/>
                  <a:pt x="2085" y="658"/>
                </a:cubicBezTo>
                <a:cubicBezTo>
                  <a:pt x="2103" y="626"/>
                  <a:pt x="2125" y="598"/>
                  <a:pt x="2145" y="568"/>
                </a:cubicBezTo>
                <a:cubicBezTo>
                  <a:pt x="2155" y="553"/>
                  <a:pt x="2175" y="523"/>
                  <a:pt x="2175" y="523"/>
                </a:cubicBezTo>
                <a:cubicBezTo>
                  <a:pt x="2206" y="400"/>
                  <a:pt x="2199" y="394"/>
                  <a:pt x="2220" y="238"/>
                </a:cubicBezTo>
                <a:cubicBezTo>
                  <a:pt x="2234" y="131"/>
                  <a:pt x="2305" y="98"/>
                  <a:pt x="2385" y="58"/>
                </a:cubicBezTo>
                <a:cubicBezTo>
                  <a:pt x="2501" y="0"/>
                  <a:pt x="2362" y="51"/>
                  <a:pt x="2475" y="13"/>
                </a:cubicBezTo>
                <a:cubicBezTo>
                  <a:pt x="2553" y="21"/>
                  <a:pt x="2669" y="20"/>
                  <a:pt x="2745" y="58"/>
                </a:cubicBezTo>
                <a:cubicBezTo>
                  <a:pt x="2806" y="88"/>
                  <a:pt x="2910" y="178"/>
                  <a:pt x="2910" y="178"/>
                </a:cubicBezTo>
                <a:cubicBezTo>
                  <a:pt x="2936" y="255"/>
                  <a:pt x="2995" y="300"/>
                  <a:pt x="3060" y="343"/>
                </a:cubicBezTo>
                <a:cubicBezTo>
                  <a:pt x="3104" y="430"/>
                  <a:pt x="3173" y="513"/>
                  <a:pt x="3255" y="568"/>
                </a:cubicBezTo>
                <a:cubicBezTo>
                  <a:pt x="3341" y="697"/>
                  <a:pt x="3226" y="545"/>
                  <a:pt x="3330" y="628"/>
                </a:cubicBezTo>
                <a:cubicBezTo>
                  <a:pt x="3358" y="650"/>
                  <a:pt x="3408" y="747"/>
                  <a:pt x="3435" y="763"/>
                </a:cubicBezTo>
                <a:cubicBezTo>
                  <a:pt x="3457" y="776"/>
                  <a:pt x="3485" y="772"/>
                  <a:pt x="3510" y="778"/>
                </a:cubicBezTo>
                <a:cubicBezTo>
                  <a:pt x="3630" y="806"/>
                  <a:pt x="3750" y="814"/>
                  <a:pt x="3870" y="838"/>
                </a:cubicBezTo>
                <a:cubicBezTo>
                  <a:pt x="3972" y="858"/>
                  <a:pt x="4056" y="903"/>
                  <a:pt x="4155" y="928"/>
                </a:cubicBezTo>
                <a:cubicBezTo>
                  <a:pt x="4229" y="978"/>
                  <a:pt x="4312" y="990"/>
                  <a:pt x="4395" y="1018"/>
                </a:cubicBezTo>
                <a:cubicBezTo>
                  <a:pt x="4480" y="1013"/>
                  <a:pt x="4566" y="1015"/>
                  <a:pt x="4650" y="1003"/>
                </a:cubicBezTo>
                <a:cubicBezTo>
                  <a:pt x="4712" y="994"/>
                  <a:pt x="4756" y="932"/>
                  <a:pt x="4800" y="898"/>
                </a:cubicBezTo>
                <a:cubicBezTo>
                  <a:pt x="4863" y="849"/>
                  <a:pt x="4917" y="835"/>
                  <a:pt x="4980" y="793"/>
                </a:cubicBezTo>
                <a:cubicBezTo>
                  <a:pt x="5109" y="803"/>
                  <a:pt x="5276" y="807"/>
                  <a:pt x="5385" y="898"/>
                </a:cubicBezTo>
                <a:cubicBezTo>
                  <a:pt x="5436" y="941"/>
                  <a:pt x="5460" y="1003"/>
                  <a:pt x="5505" y="1048"/>
                </a:cubicBezTo>
                <a:cubicBezTo>
                  <a:pt x="5527" y="1070"/>
                  <a:pt x="5613" y="1141"/>
                  <a:pt x="5640" y="1153"/>
                </a:cubicBezTo>
                <a:cubicBezTo>
                  <a:pt x="5669" y="1166"/>
                  <a:pt x="5730" y="1183"/>
                  <a:pt x="5730" y="1183"/>
                </a:cubicBezTo>
                <a:cubicBezTo>
                  <a:pt x="5732" y="1183"/>
                  <a:pt x="5845" y="1169"/>
                  <a:pt x="5865" y="1153"/>
                </a:cubicBezTo>
                <a:cubicBezTo>
                  <a:pt x="5898" y="1127"/>
                  <a:pt x="5955" y="1063"/>
                  <a:pt x="5955" y="1063"/>
                </a:cubicBezTo>
                <a:cubicBezTo>
                  <a:pt x="5960" y="1048"/>
                  <a:pt x="5964" y="1033"/>
                  <a:pt x="5970" y="1018"/>
                </a:cubicBezTo>
                <a:cubicBezTo>
                  <a:pt x="5979" y="997"/>
                  <a:pt x="5992" y="979"/>
                  <a:pt x="6000" y="958"/>
                </a:cubicBezTo>
                <a:cubicBezTo>
                  <a:pt x="6042" y="847"/>
                  <a:pt x="5984" y="944"/>
                  <a:pt x="6045" y="853"/>
                </a:cubicBezTo>
                <a:cubicBezTo>
                  <a:pt x="6050" y="833"/>
                  <a:pt x="6052" y="812"/>
                  <a:pt x="6060" y="793"/>
                </a:cubicBezTo>
                <a:cubicBezTo>
                  <a:pt x="6067" y="776"/>
                  <a:pt x="6084" y="765"/>
                  <a:pt x="6090" y="748"/>
                </a:cubicBezTo>
                <a:cubicBezTo>
                  <a:pt x="6106" y="705"/>
                  <a:pt x="6107" y="657"/>
                  <a:pt x="6120" y="613"/>
                </a:cubicBezTo>
                <a:cubicBezTo>
                  <a:pt x="6142" y="539"/>
                  <a:pt x="6163" y="497"/>
                  <a:pt x="6195" y="433"/>
                </a:cubicBezTo>
                <a:cubicBezTo>
                  <a:pt x="6202" y="419"/>
                  <a:pt x="6199" y="399"/>
                  <a:pt x="6210" y="388"/>
                </a:cubicBezTo>
                <a:cubicBezTo>
                  <a:pt x="6221" y="377"/>
                  <a:pt x="6240" y="377"/>
                  <a:pt x="6255" y="373"/>
                </a:cubicBezTo>
                <a:cubicBezTo>
                  <a:pt x="6367" y="341"/>
                  <a:pt x="6349" y="358"/>
                  <a:pt x="6525" y="358"/>
                </a:cubicBezTo>
              </a:path>
            </a:pathLst>
          </a:custGeom>
          <a:noFill/>
          <a:ln w="28575">
            <a:solidFill>
              <a:schemeClr val="accent2">
                <a:lumMod val="50000"/>
              </a:schemeClr>
            </a:solidFill>
            <a:round/>
            <a:headEnd/>
            <a:tailEnd/>
          </a:ln>
        </p:spPr>
        <p:txBody>
          <a:bodyPr/>
          <a:lstStyle/>
          <a:p>
            <a:pPr fontAlgn="auto">
              <a:spcBef>
                <a:spcPts val="0"/>
              </a:spcBef>
              <a:spcAft>
                <a:spcPts val="0"/>
              </a:spcAft>
              <a:defRPr/>
            </a:pPr>
            <a:endParaRPr lang="en-US">
              <a:ln>
                <a:solidFill>
                  <a:schemeClr val="bg2">
                    <a:lumMod val="25000"/>
                  </a:schemeClr>
                </a:solidFill>
              </a:ln>
              <a:latin typeface="+mn-lt"/>
            </a:endParaRPr>
          </a:p>
        </p:txBody>
      </p:sp>
      <p:sp>
        <p:nvSpPr>
          <p:cNvPr id="26638" name="Oval 14"/>
          <p:cNvSpPr>
            <a:spLocks noChangeArrowheads="1"/>
          </p:cNvSpPr>
          <p:nvPr/>
        </p:nvSpPr>
        <p:spPr bwMode="auto">
          <a:xfrm rot="-786395">
            <a:off x="3533775" y="1776413"/>
            <a:ext cx="306388" cy="760412"/>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26637" name="Line 13"/>
          <p:cNvSpPr>
            <a:spLocks noChangeShapeType="1"/>
          </p:cNvSpPr>
          <p:nvPr/>
        </p:nvSpPr>
        <p:spPr bwMode="auto">
          <a:xfrm flipH="1">
            <a:off x="2390775" y="2157413"/>
            <a:ext cx="1295400" cy="1981200"/>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26636" name="Line 12"/>
          <p:cNvSpPr>
            <a:spLocks noChangeShapeType="1"/>
          </p:cNvSpPr>
          <p:nvPr/>
        </p:nvSpPr>
        <p:spPr bwMode="auto">
          <a:xfrm>
            <a:off x="4143375" y="2157413"/>
            <a:ext cx="2133600" cy="1587"/>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26635" name="Line 11"/>
          <p:cNvSpPr>
            <a:spLocks noChangeShapeType="1"/>
          </p:cNvSpPr>
          <p:nvPr/>
        </p:nvSpPr>
        <p:spPr bwMode="auto">
          <a:xfrm>
            <a:off x="3838575" y="2157413"/>
            <a:ext cx="150813" cy="1587"/>
          </a:xfrm>
          <a:prstGeom prst="line">
            <a:avLst/>
          </a:prstGeom>
          <a:noFill/>
          <a:ln w="9525">
            <a:solidFill>
              <a:srgbClr val="000000"/>
            </a:solidFill>
            <a:round/>
            <a:headEnd/>
            <a:tailEnd/>
          </a:ln>
        </p:spPr>
        <p:txBody>
          <a:bodyPr/>
          <a:lstStyle/>
          <a:p>
            <a:endParaRPr lang="es-ES_tradnl"/>
          </a:p>
        </p:txBody>
      </p:sp>
      <p:sp>
        <p:nvSpPr>
          <p:cNvPr id="2" name="Line 10"/>
          <p:cNvSpPr>
            <a:spLocks noChangeShapeType="1"/>
          </p:cNvSpPr>
          <p:nvPr/>
        </p:nvSpPr>
        <p:spPr bwMode="auto">
          <a:xfrm>
            <a:off x="6429375" y="2157413"/>
            <a:ext cx="0" cy="1447800"/>
          </a:xfrm>
          <a:prstGeom prst="line">
            <a:avLst/>
          </a:prstGeom>
          <a:noFill/>
          <a:ln w="28575">
            <a:solidFill>
              <a:srgbClr val="000000"/>
            </a:solidFill>
            <a:round/>
            <a:headEnd/>
            <a:tailEnd/>
          </a:ln>
        </p:spPr>
        <p:txBody>
          <a:bodyPr/>
          <a:lstStyle/>
          <a:p>
            <a:endParaRPr lang="es-ES_tradnl"/>
          </a:p>
        </p:txBody>
      </p:sp>
      <p:sp>
        <p:nvSpPr>
          <p:cNvPr id="26633" name="Arc 9"/>
          <p:cNvSpPr>
            <a:spLocks/>
          </p:cNvSpPr>
          <p:nvPr/>
        </p:nvSpPr>
        <p:spPr bwMode="auto">
          <a:xfrm flipH="1" flipV="1">
            <a:off x="3413125" y="2081213"/>
            <a:ext cx="1265238" cy="762000"/>
          </a:xfrm>
          <a:custGeom>
            <a:avLst/>
            <a:gdLst>
              <a:gd name="T0" fmla="*/ 0 w 37531"/>
              <a:gd name="T1" fmla="*/ 674654 h 21600"/>
              <a:gd name="T2" fmla="*/ 1264920 w 37531"/>
              <a:gd name="T3" fmla="*/ 252731 h 21600"/>
              <a:gd name="T4" fmla="*/ 723240 w 37531"/>
              <a:gd name="T5" fmla="*/ 761365 h 21600"/>
              <a:gd name="T6" fmla="*/ 0 60000 65536"/>
              <a:gd name="T7" fmla="*/ 0 60000 65536"/>
              <a:gd name="T8" fmla="*/ 0 60000 65536"/>
              <a:gd name="T9" fmla="*/ 0 w 37531"/>
              <a:gd name="T10" fmla="*/ 0 h 21600"/>
              <a:gd name="T11" fmla="*/ 37531 w 37531"/>
              <a:gd name="T12" fmla="*/ 21600 h 21600"/>
            </a:gdLst>
            <a:ahLst/>
            <a:cxnLst>
              <a:cxn ang="T6">
                <a:pos x="T0" y="T1"/>
              </a:cxn>
              <a:cxn ang="T7">
                <a:pos x="T2" y="T3"/>
              </a:cxn>
              <a:cxn ang="T8">
                <a:pos x="T4" y="T5"/>
              </a:cxn>
            </a:cxnLst>
            <a:rect l="T9" t="T10" r="T11" b="T12"/>
            <a:pathLst>
              <a:path w="37531" h="21600" fill="none" extrusionOk="0">
                <a:moveTo>
                  <a:pt x="-1" y="19139"/>
                </a:moveTo>
                <a:cubicBezTo>
                  <a:pt x="1249" y="8233"/>
                  <a:pt x="10481" y="-1"/>
                  <a:pt x="21459" y="0"/>
                </a:cubicBezTo>
                <a:cubicBezTo>
                  <a:pt x="27591" y="0"/>
                  <a:pt x="33434" y="2606"/>
                  <a:pt x="37531" y="7169"/>
                </a:cubicBezTo>
              </a:path>
              <a:path w="37531" h="21600" stroke="0" extrusionOk="0">
                <a:moveTo>
                  <a:pt x="-1" y="19139"/>
                </a:moveTo>
                <a:cubicBezTo>
                  <a:pt x="1249" y="8233"/>
                  <a:pt x="10481" y="-1"/>
                  <a:pt x="21459" y="0"/>
                </a:cubicBezTo>
                <a:cubicBezTo>
                  <a:pt x="27591" y="0"/>
                  <a:pt x="33434" y="2606"/>
                  <a:pt x="37531" y="7169"/>
                </a:cubicBezTo>
                <a:lnTo>
                  <a:pt x="21459" y="21600"/>
                </a:lnTo>
                <a:close/>
              </a:path>
            </a:pathLst>
          </a:custGeom>
          <a:noFill/>
          <a:ln w="9525">
            <a:solidFill>
              <a:srgbClr val="000000"/>
            </a:solidFill>
            <a:round/>
            <a:headEnd type="triangle" w="med" len="med"/>
            <a:tailEnd type="triangle" w="med" len="med"/>
          </a:ln>
        </p:spPr>
        <p:txBody>
          <a:bodyPr/>
          <a:lstStyle/>
          <a:p>
            <a:endParaRPr lang="es-ES_tradnl"/>
          </a:p>
        </p:txBody>
      </p:sp>
      <p:sp>
        <p:nvSpPr>
          <p:cNvPr id="26629" name="Text Box 5"/>
          <p:cNvSpPr txBox="1">
            <a:spLocks noChangeArrowheads="1"/>
          </p:cNvSpPr>
          <p:nvPr/>
        </p:nvSpPr>
        <p:spPr bwMode="auto">
          <a:xfrm>
            <a:off x="2543175" y="2844800"/>
            <a:ext cx="374650" cy="307975"/>
          </a:xfrm>
          <a:prstGeom prst="rect">
            <a:avLst/>
          </a:prstGeom>
          <a:solidFill>
            <a:srgbClr val="FFFFFF"/>
          </a:solidFill>
          <a:ln w="9525">
            <a:noFill/>
            <a:miter lim="800000"/>
            <a:headEnd/>
            <a:tailEnd/>
          </a:ln>
        </p:spPr>
        <p:txBody>
          <a:bodyPr wrap="none">
            <a:spAutoFit/>
          </a:bodyPr>
          <a:lstStyle/>
          <a:p>
            <a:endParaRPr lang="es-ES_tradnl">
              <a:latin typeface="Calibri" pitchFamily="34" charset="0"/>
            </a:endParaRPr>
          </a:p>
        </p:txBody>
      </p:sp>
      <p:sp>
        <p:nvSpPr>
          <p:cNvPr id="26627" name="Text Box 3"/>
          <p:cNvSpPr txBox="1">
            <a:spLocks noChangeArrowheads="1"/>
          </p:cNvSpPr>
          <p:nvPr/>
        </p:nvSpPr>
        <p:spPr bwMode="auto">
          <a:xfrm>
            <a:off x="4981575" y="1776413"/>
            <a:ext cx="398463" cy="307975"/>
          </a:xfrm>
          <a:prstGeom prst="rect">
            <a:avLst/>
          </a:prstGeom>
          <a:solidFill>
            <a:srgbClr val="FFFFFF"/>
          </a:solidFill>
          <a:ln w="9525">
            <a:noFill/>
            <a:miter lim="800000"/>
            <a:headEnd/>
            <a:tailEnd/>
          </a:ln>
        </p:spPr>
        <p:txBody>
          <a:bodyPr wrap="none">
            <a:spAutoFit/>
          </a:bodyPr>
          <a:lstStyle/>
          <a:p>
            <a:endParaRPr lang="es-ES_tradnl">
              <a:latin typeface="Calibri" pitchFamily="34" charset="0"/>
            </a:endParaRPr>
          </a:p>
        </p:txBody>
      </p:sp>
      <p:sp>
        <p:nvSpPr>
          <p:cNvPr id="26649"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6650" name="Rectangle 23"/>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endParaRPr lang="es-ES_tradnl">
              <a:latin typeface="Calibri" pitchFamily="34" charset="0"/>
            </a:endParaRPr>
          </a:p>
        </p:txBody>
      </p:sp>
      <p:sp>
        <p:nvSpPr>
          <p:cNvPr id="26651" name="Rectangle 24"/>
          <p:cNvSpPr>
            <a:spLocks noChangeArrowheads="1"/>
          </p:cNvSpPr>
          <p:nvPr/>
        </p:nvSpPr>
        <p:spPr bwMode="auto">
          <a:xfrm>
            <a:off x="0" y="171450"/>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6652" name="Rectangle 25"/>
          <p:cNvSpPr>
            <a:spLocks noChangeArrowheads="1"/>
          </p:cNvSpPr>
          <p:nvPr/>
        </p:nvSpPr>
        <p:spPr bwMode="auto">
          <a:xfrm>
            <a:off x="0" y="847725"/>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8" name="27 CuadroTexto"/>
          <p:cNvSpPr txBox="1">
            <a:spLocks noChangeArrowheads="1"/>
          </p:cNvSpPr>
          <p:nvPr/>
        </p:nvSpPr>
        <p:spPr bwMode="auto">
          <a:xfrm>
            <a:off x="5076825" y="3284538"/>
            <a:ext cx="503238" cy="369887"/>
          </a:xfrm>
          <a:prstGeom prst="rect">
            <a:avLst/>
          </a:prstGeom>
          <a:noFill/>
          <a:ln w="9525">
            <a:noFill/>
            <a:miter lim="800000"/>
            <a:headEnd/>
            <a:tailEnd/>
          </a:ln>
        </p:spPr>
        <p:txBody>
          <a:bodyPr>
            <a:spAutoFit/>
          </a:bodyPr>
          <a:lstStyle/>
          <a:p>
            <a:endParaRPr lang="es-ES_tradnl">
              <a:latin typeface="Calibri" pitchFamily="34" charset="0"/>
            </a:endParaRPr>
          </a:p>
        </p:txBody>
      </p:sp>
      <p:sp>
        <p:nvSpPr>
          <p:cNvPr id="29" name="28 CuadroTexto"/>
          <p:cNvSpPr txBox="1"/>
          <p:nvPr/>
        </p:nvSpPr>
        <p:spPr>
          <a:xfrm>
            <a:off x="2627313" y="620713"/>
            <a:ext cx="3600450" cy="400050"/>
          </a:xfrm>
          <a:prstGeom prst="rect">
            <a:avLst/>
          </a:prstGeom>
          <a:noFill/>
        </p:spPr>
        <p:txBody>
          <a:bodyPr>
            <a:spAutoFit/>
          </a:bodyPr>
          <a:lstStyle/>
          <a:p>
            <a:pPr algn="ctr" fontAlgn="auto">
              <a:spcBef>
                <a:spcPts val="0"/>
              </a:spcBef>
              <a:spcAft>
                <a:spcPts val="0"/>
              </a:spcAft>
              <a:defRPr/>
            </a:pPr>
            <a:r>
              <a:rPr lang="es-ES_tradnl" sz="2000" b="1" dirty="0">
                <a:effectLst>
                  <a:outerShdw blurRad="38100" dist="38100" dir="2700000" algn="tl">
                    <a:srgbClr val="000000">
                      <a:alpha val="43137"/>
                    </a:srgbClr>
                  </a:outerShdw>
                </a:effectLst>
                <a:latin typeface="+mn-lt"/>
              </a:rPr>
              <a:t>Repetidor pasivo Back </a:t>
            </a:r>
            <a:r>
              <a:rPr lang="es-ES_tradnl" sz="2000" b="1" dirty="0" err="1">
                <a:effectLst>
                  <a:outerShdw blurRad="38100" dist="38100" dir="2700000" algn="tl">
                    <a:srgbClr val="000000">
                      <a:alpha val="43137"/>
                    </a:srgbClr>
                  </a:outerShdw>
                </a:effectLst>
                <a:latin typeface="+mn-lt"/>
              </a:rPr>
              <a:t>to</a:t>
            </a:r>
            <a:r>
              <a:rPr lang="es-ES_tradnl" sz="2000" b="1" dirty="0">
                <a:effectLst>
                  <a:outerShdw blurRad="38100" dist="38100" dir="2700000" algn="tl">
                    <a:srgbClr val="000000">
                      <a:alpha val="43137"/>
                    </a:srgbClr>
                  </a:outerShdw>
                </a:effectLst>
                <a:latin typeface="+mn-lt"/>
              </a:rPr>
              <a:t> Back</a:t>
            </a:r>
            <a:endParaRPr lang="en-US"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4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664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66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3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66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6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27"/>
                                        </p:tgtEl>
                                        <p:attrNameLst>
                                          <p:attrName>style.visibility</p:attrName>
                                        </p:attrNameLst>
                                      </p:cBhvr>
                                      <p:to>
                                        <p:strVal val="visible"/>
                                      </p:to>
                                    </p:set>
                                  </p:childTnLst>
                                </p:cTn>
                              </p:par>
                              <p:par>
                                <p:cTn id="49" presetID="1" presetClass="entr" presetSubtype="0" fill="hold" grpId="0" nodeType="withEffect" nodePh="1">
                                  <p:stCondLst>
                                    <p:cond delay="0"/>
                                  </p:stCondLst>
                                  <p:endCondLst>
                                    <p:cond evt="begin" delay="0">
                                      <p:tn val="49"/>
                                    </p:cond>
                                  </p:end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4" grpId="0" animBg="1"/>
      <p:bldP spid="26643" grpId="0" animBg="1"/>
      <p:bldP spid="26642" grpId="0" animBg="1"/>
      <p:bldP spid="26641" grpId="0" animBg="1"/>
      <p:bldP spid="26641" grpId="1" animBg="1"/>
      <p:bldP spid="26640" grpId="0" animBg="1"/>
      <p:bldP spid="26638" grpId="0" animBg="1"/>
      <p:bldP spid="26638" grpId="1" animBg="1"/>
      <p:bldP spid="26637" grpId="0" animBg="1"/>
      <p:bldP spid="26636" grpId="0" animBg="1"/>
      <p:bldP spid="26635" grpId="0" animBg="1"/>
      <p:bldP spid="26635" grpId="1" animBg="1"/>
      <p:bldP spid="2" grpId="0" animBg="1"/>
      <p:bldP spid="26633" grpId="0" animBg="1"/>
      <p:bldP spid="26629" grpId="0" animBg="1"/>
      <p:bldP spid="266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3"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
        <p:nvSpPr>
          <p:cNvPr id="30725" name="Oval 1"/>
          <p:cNvSpPr>
            <a:spLocks noChangeArrowheads="1"/>
          </p:cNvSpPr>
          <p:nvPr/>
        </p:nvSpPr>
        <p:spPr bwMode="auto">
          <a:xfrm rot="-897563">
            <a:off x="2703513" y="3635375"/>
            <a:ext cx="457200" cy="914400"/>
          </a:xfrm>
          <a:prstGeom prst="ellipse">
            <a:avLst/>
          </a:prstGeom>
          <a:solidFill>
            <a:srgbClr val="FFFFFF"/>
          </a:solidFill>
          <a:ln w="9525">
            <a:solidFill>
              <a:srgbClr val="C00000"/>
            </a:solidFill>
            <a:round/>
            <a:headEnd/>
            <a:tailEnd/>
          </a:ln>
        </p:spPr>
        <p:txBody>
          <a:bodyPr/>
          <a:lstStyle/>
          <a:p>
            <a:endParaRPr lang="es-ES_tradnl">
              <a:solidFill>
                <a:srgbClr val="FF0000"/>
              </a:solidFill>
              <a:latin typeface="Calibri" pitchFamily="34" charset="0"/>
            </a:endParaRPr>
          </a:p>
        </p:txBody>
      </p:sp>
      <p:sp>
        <p:nvSpPr>
          <p:cNvPr id="30726" name="Oval 2"/>
          <p:cNvSpPr>
            <a:spLocks noChangeArrowheads="1"/>
          </p:cNvSpPr>
          <p:nvPr/>
        </p:nvSpPr>
        <p:spPr bwMode="auto">
          <a:xfrm rot="1131263">
            <a:off x="5294313" y="3482975"/>
            <a:ext cx="457200" cy="912813"/>
          </a:xfrm>
          <a:prstGeom prst="ellipse">
            <a:avLst/>
          </a:prstGeom>
          <a:solidFill>
            <a:srgbClr val="FFFFFF"/>
          </a:solidFill>
          <a:ln w="9525">
            <a:solidFill>
              <a:srgbClr val="C00000"/>
            </a:solidFill>
            <a:round/>
            <a:headEnd/>
            <a:tailEnd/>
          </a:ln>
        </p:spPr>
        <p:txBody>
          <a:bodyPr/>
          <a:lstStyle/>
          <a:p>
            <a:endParaRPr lang="es-ES_tradnl">
              <a:latin typeface="Calibri" pitchFamily="34" charset="0"/>
            </a:endParaRPr>
          </a:p>
        </p:txBody>
      </p:sp>
      <p:sp>
        <p:nvSpPr>
          <p:cNvPr id="25603" name="Line 3"/>
          <p:cNvSpPr>
            <a:spLocks noChangeShapeType="1"/>
          </p:cNvSpPr>
          <p:nvPr/>
        </p:nvSpPr>
        <p:spPr bwMode="auto">
          <a:xfrm>
            <a:off x="3084513" y="2797175"/>
            <a:ext cx="1676400" cy="0"/>
          </a:xfrm>
          <a:prstGeom prst="line">
            <a:avLst/>
          </a:prstGeom>
          <a:noFill/>
          <a:ln w="57150">
            <a:solidFill>
              <a:srgbClr val="C00000"/>
            </a:solidFill>
            <a:round/>
            <a:headEnd/>
            <a:tailEnd/>
          </a:ln>
          <a:effectLst/>
          <a:scene3d>
            <a:camera prst="legacyObliqueTopRight"/>
            <a:lightRig rig="legacyFlat3" dir="b"/>
          </a:scene3d>
          <a:sp3d extrusionH="430200" prstMaterial="legacyWireframe">
            <a:bevelT w="13500" h="13500" prst="angle"/>
            <a:bevelB w="13500" h="13500" prst="angle"/>
            <a:extrusionClr>
              <a:srgbClr val="000000"/>
            </a:extrusionClr>
          </a:sp3d>
        </p:spPr>
        <p:txBody>
          <a:bodyPr>
            <a:flatTx/>
          </a:bodyPr>
          <a:lstStyle/>
          <a:p>
            <a:pPr fontAlgn="auto">
              <a:spcBef>
                <a:spcPts val="0"/>
              </a:spcBef>
              <a:spcAft>
                <a:spcPts val="0"/>
              </a:spcAft>
              <a:defRPr/>
            </a:pPr>
            <a:endParaRPr lang="en-US">
              <a:ln>
                <a:solidFill>
                  <a:srgbClr val="FF0000"/>
                </a:solidFill>
              </a:ln>
              <a:latin typeface="+mn-lt"/>
            </a:endParaRPr>
          </a:p>
        </p:txBody>
      </p:sp>
      <p:sp>
        <p:nvSpPr>
          <p:cNvPr id="30728" name="Line 4"/>
          <p:cNvSpPr>
            <a:spLocks noChangeShapeType="1"/>
          </p:cNvSpPr>
          <p:nvPr/>
        </p:nvSpPr>
        <p:spPr bwMode="auto">
          <a:xfrm flipV="1">
            <a:off x="2932113" y="2720975"/>
            <a:ext cx="1066800" cy="1371600"/>
          </a:xfrm>
          <a:prstGeom prst="line">
            <a:avLst/>
          </a:prstGeom>
          <a:noFill/>
          <a:ln w="9525">
            <a:solidFill>
              <a:srgbClr val="002060"/>
            </a:solidFill>
            <a:round/>
            <a:headEnd/>
            <a:tailEnd/>
          </a:ln>
        </p:spPr>
        <p:txBody>
          <a:bodyPr/>
          <a:lstStyle/>
          <a:p>
            <a:endParaRPr lang="es-ES_tradnl"/>
          </a:p>
        </p:txBody>
      </p:sp>
      <p:sp>
        <p:nvSpPr>
          <p:cNvPr id="30729" name="Line 5"/>
          <p:cNvSpPr>
            <a:spLocks noChangeShapeType="1"/>
          </p:cNvSpPr>
          <p:nvPr/>
        </p:nvSpPr>
        <p:spPr bwMode="auto">
          <a:xfrm>
            <a:off x="3998913" y="2720975"/>
            <a:ext cx="1524000" cy="1219200"/>
          </a:xfrm>
          <a:prstGeom prst="line">
            <a:avLst/>
          </a:prstGeom>
          <a:noFill/>
          <a:ln w="9525">
            <a:solidFill>
              <a:srgbClr val="002060"/>
            </a:solidFill>
            <a:round/>
            <a:headEnd/>
            <a:tailEnd/>
          </a:ln>
        </p:spPr>
        <p:txBody>
          <a:bodyPr/>
          <a:lstStyle/>
          <a:p>
            <a:endParaRPr lang="es-ES_tradnl"/>
          </a:p>
        </p:txBody>
      </p:sp>
      <p:sp>
        <p:nvSpPr>
          <p:cNvPr id="30730" name="Line 6"/>
          <p:cNvSpPr>
            <a:spLocks noChangeShapeType="1"/>
          </p:cNvSpPr>
          <p:nvPr/>
        </p:nvSpPr>
        <p:spPr bwMode="auto">
          <a:xfrm>
            <a:off x="2703513" y="4168775"/>
            <a:ext cx="0" cy="760413"/>
          </a:xfrm>
          <a:prstGeom prst="line">
            <a:avLst/>
          </a:prstGeom>
          <a:noFill/>
          <a:ln w="28575">
            <a:solidFill>
              <a:srgbClr val="000000"/>
            </a:solidFill>
            <a:round/>
            <a:headEnd/>
            <a:tailEnd/>
          </a:ln>
        </p:spPr>
        <p:txBody>
          <a:bodyPr/>
          <a:lstStyle/>
          <a:p>
            <a:endParaRPr lang="es-ES_tradnl"/>
          </a:p>
        </p:txBody>
      </p:sp>
      <p:sp>
        <p:nvSpPr>
          <p:cNvPr id="25607" name="Line 7"/>
          <p:cNvSpPr>
            <a:spLocks noChangeShapeType="1"/>
          </p:cNvSpPr>
          <p:nvPr/>
        </p:nvSpPr>
        <p:spPr bwMode="auto">
          <a:xfrm>
            <a:off x="5751513" y="4016375"/>
            <a:ext cx="0" cy="838200"/>
          </a:xfrm>
          <a:prstGeom prst="line">
            <a:avLst/>
          </a:prstGeom>
          <a:noFill/>
          <a:ln w="28575">
            <a:solidFill>
              <a:srgbClr val="000000"/>
            </a:solidFill>
            <a:round/>
            <a:headEnd/>
            <a:tailEnd/>
          </a:ln>
        </p:spPr>
        <p:txBody>
          <a:bodyPr/>
          <a:lstStyle/>
          <a:p>
            <a:pPr fontAlgn="auto">
              <a:spcBef>
                <a:spcPts val="0"/>
              </a:spcBef>
              <a:spcAft>
                <a:spcPts val="0"/>
              </a:spcAft>
              <a:defRPr/>
            </a:pPr>
            <a:endParaRPr lang="en-US">
              <a:ln w="76200">
                <a:solidFill>
                  <a:schemeClr val="tx1"/>
                </a:solidFill>
              </a:ln>
              <a:latin typeface="+mn-lt"/>
            </a:endParaRPr>
          </a:p>
        </p:txBody>
      </p:sp>
      <p:sp>
        <p:nvSpPr>
          <p:cNvPr id="30732" name="Arc 8"/>
          <p:cNvSpPr>
            <a:spLocks/>
          </p:cNvSpPr>
          <p:nvPr/>
        </p:nvSpPr>
        <p:spPr bwMode="auto">
          <a:xfrm rot="-868756" flipH="1" flipV="1">
            <a:off x="3635375" y="2651125"/>
            <a:ext cx="773113" cy="671513"/>
          </a:xfrm>
          <a:custGeom>
            <a:avLst/>
            <a:gdLst>
              <a:gd name="T0" fmla="*/ 0 w 30366"/>
              <a:gd name="T1" fmla="*/ 131629 h 21600"/>
              <a:gd name="T2" fmla="*/ 773112 w 30366"/>
              <a:gd name="T3" fmla="*/ 278771 h 21600"/>
              <a:gd name="T4" fmla="*/ 327031 w 30366"/>
              <a:gd name="T5" fmla="*/ 671513 h 21600"/>
              <a:gd name="T6" fmla="*/ 0 60000 65536"/>
              <a:gd name="T7" fmla="*/ 0 60000 65536"/>
              <a:gd name="T8" fmla="*/ 0 60000 65536"/>
              <a:gd name="T9" fmla="*/ 0 w 30366"/>
              <a:gd name="T10" fmla="*/ 0 h 21600"/>
              <a:gd name="T11" fmla="*/ 30366 w 30366"/>
              <a:gd name="T12" fmla="*/ 21600 h 21600"/>
            </a:gdLst>
            <a:ahLst/>
            <a:cxnLst>
              <a:cxn ang="T6">
                <a:pos x="T0" y="T1"/>
              </a:cxn>
              <a:cxn ang="T7">
                <a:pos x="T2" y="T3"/>
              </a:cxn>
              <a:cxn ang="T8">
                <a:pos x="T4" y="T5"/>
              </a:cxn>
            </a:cxnLst>
            <a:rect l="T9" t="T10" r="T11" b="T12"/>
            <a:pathLst>
              <a:path w="30366" h="21600" fill="none" extrusionOk="0">
                <a:moveTo>
                  <a:pt x="0" y="4234"/>
                </a:moveTo>
                <a:cubicBezTo>
                  <a:pt x="3718" y="1484"/>
                  <a:pt x="8220" y="-1"/>
                  <a:pt x="12845" y="0"/>
                </a:cubicBezTo>
                <a:cubicBezTo>
                  <a:pt x="19786" y="0"/>
                  <a:pt x="26305" y="3336"/>
                  <a:pt x="30365" y="8967"/>
                </a:cubicBezTo>
              </a:path>
              <a:path w="30366" h="21600" stroke="0" extrusionOk="0">
                <a:moveTo>
                  <a:pt x="0" y="4234"/>
                </a:moveTo>
                <a:cubicBezTo>
                  <a:pt x="3718" y="1484"/>
                  <a:pt x="8220" y="-1"/>
                  <a:pt x="12845" y="0"/>
                </a:cubicBezTo>
                <a:cubicBezTo>
                  <a:pt x="19786" y="0"/>
                  <a:pt x="26305" y="3336"/>
                  <a:pt x="30365" y="8967"/>
                </a:cubicBezTo>
                <a:lnTo>
                  <a:pt x="12845" y="21600"/>
                </a:lnTo>
                <a:close/>
              </a:path>
            </a:pathLst>
          </a:custGeom>
          <a:noFill/>
          <a:ln w="9525">
            <a:solidFill>
              <a:srgbClr val="000000"/>
            </a:solidFill>
            <a:round/>
            <a:headEnd type="triangle" w="med" len="med"/>
            <a:tailEnd type="triangle" w="med" len="med"/>
          </a:ln>
        </p:spPr>
        <p:txBody>
          <a:bodyPr/>
          <a:lstStyle/>
          <a:p>
            <a:endParaRPr lang="es-ES_tradnl"/>
          </a:p>
        </p:txBody>
      </p:sp>
      <p:sp>
        <p:nvSpPr>
          <p:cNvPr id="30733" name="Text Box 10"/>
          <p:cNvSpPr txBox="1">
            <a:spLocks noChangeArrowheads="1"/>
          </p:cNvSpPr>
          <p:nvPr/>
        </p:nvSpPr>
        <p:spPr bwMode="auto">
          <a:xfrm>
            <a:off x="3359150" y="6621463"/>
            <a:ext cx="336550" cy="242887"/>
          </a:xfrm>
          <a:prstGeom prst="rect">
            <a:avLst/>
          </a:prstGeom>
          <a:solidFill>
            <a:srgbClr val="FFFFFF"/>
          </a:solidFill>
          <a:ln w="9525">
            <a:noFill/>
            <a:miter lim="800000"/>
            <a:headEnd/>
            <a:tailEnd/>
          </a:ln>
        </p:spPr>
        <p:txBody>
          <a:bodyPr wrap="none">
            <a:spAutoFit/>
          </a:bodyPr>
          <a:lstStyle/>
          <a:p>
            <a:endParaRPr lang="es-ES_tradnl">
              <a:cs typeface="Arial" charset="0"/>
            </a:endParaRPr>
          </a:p>
        </p:txBody>
      </p:sp>
      <p:sp>
        <p:nvSpPr>
          <p:cNvPr id="30734" name="Text Box 11"/>
          <p:cNvSpPr txBox="1">
            <a:spLocks noChangeArrowheads="1"/>
          </p:cNvSpPr>
          <p:nvPr/>
        </p:nvSpPr>
        <p:spPr bwMode="auto">
          <a:xfrm>
            <a:off x="3359150" y="6621463"/>
            <a:ext cx="336550" cy="242887"/>
          </a:xfrm>
          <a:prstGeom prst="rect">
            <a:avLst/>
          </a:prstGeom>
          <a:solidFill>
            <a:srgbClr val="FFFFFF"/>
          </a:solidFill>
          <a:ln w="9525">
            <a:noFill/>
            <a:miter lim="800000"/>
            <a:headEnd/>
            <a:tailEnd/>
          </a:ln>
        </p:spPr>
        <p:txBody>
          <a:bodyPr wrap="none">
            <a:spAutoFit/>
          </a:bodyPr>
          <a:lstStyle/>
          <a:p>
            <a:endParaRPr lang="es-ES_tradnl">
              <a:cs typeface="Arial" charset="0"/>
            </a:endParaRPr>
          </a:p>
        </p:txBody>
      </p:sp>
      <p:sp>
        <p:nvSpPr>
          <p:cNvPr id="30735" name="Text Box 12"/>
          <p:cNvSpPr txBox="1">
            <a:spLocks noChangeArrowheads="1"/>
          </p:cNvSpPr>
          <p:nvPr/>
        </p:nvSpPr>
        <p:spPr bwMode="auto">
          <a:xfrm>
            <a:off x="3359150" y="6621463"/>
            <a:ext cx="336550" cy="242887"/>
          </a:xfrm>
          <a:prstGeom prst="rect">
            <a:avLst/>
          </a:prstGeom>
          <a:solidFill>
            <a:srgbClr val="FFFFFF"/>
          </a:solidFill>
          <a:ln w="9525">
            <a:noFill/>
            <a:miter lim="800000"/>
            <a:headEnd/>
            <a:tailEnd/>
          </a:ln>
        </p:spPr>
        <p:txBody>
          <a:bodyPr wrap="none">
            <a:spAutoFit/>
          </a:bodyPr>
          <a:lstStyle/>
          <a:p>
            <a:endParaRPr lang="es-ES_tradnl">
              <a:cs typeface="Arial" charset="0"/>
            </a:endParaRPr>
          </a:p>
        </p:txBody>
      </p:sp>
      <p:sp>
        <p:nvSpPr>
          <p:cNvPr id="15" name="14 CuadroTexto"/>
          <p:cNvSpPr txBox="1"/>
          <p:nvPr/>
        </p:nvSpPr>
        <p:spPr>
          <a:xfrm>
            <a:off x="2124075" y="1052513"/>
            <a:ext cx="4608513" cy="461962"/>
          </a:xfrm>
          <a:prstGeom prst="rect">
            <a:avLst/>
          </a:prstGeom>
          <a:noFill/>
        </p:spPr>
        <p:txBody>
          <a:bodyPr>
            <a:spAutoFit/>
          </a:bodyPr>
          <a:lstStyle/>
          <a:p>
            <a:pPr algn="ctr" fontAlgn="auto">
              <a:spcBef>
                <a:spcPts val="0"/>
              </a:spcBef>
              <a:spcAft>
                <a:spcPts val="0"/>
              </a:spcAft>
              <a:defRPr/>
            </a:pPr>
            <a:r>
              <a:rPr lang="es-ES_tradnl" sz="2400" b="1" dirty="0">
                <a:effectLst>
                  <a:outerShdw blurRad="38100" dist="38100" dir="2700000" algn="tl">
                    <a:srgbClr val="000000">
                      <a:alpha val="43137"/>
                    </a:srgbClr>
                  </a:outerShdw>
                </a:effectLst>
                <a:latin typeface="+mn-lt"/>
              </a:rPr>
              <a:t>Pasivo convencional</a:t>
            </a:r>
            <a:endParaRPr lang="en-US" sz="2400" b="1" dirty="0">
              <a:effectLst>
                <a:outerShdw blurRad="38100" dist="38100" dir="2700000" algn="tl">
                  <a:srgbClr val="000000">
                    <a:alpha val="43137"/>
                  </a:srgbClr>
                </a:outerShdw>
              </a:effectLst>
              <a:latin typeface="+mn-lt"/>
            </a:endParaRPr>
          </a:p>
        </p:txBody>
      </p:sp>
      <p:graphicFrame>
        <p:nvGraphicFramePr>
          <p:cNvPr id="30721" name="Object 1"/>
          <p:cNvGraphicFramePr>
            <a:graphicFrameLocks noChangeAspect="1"/>
          </p:cNvGraphicFramePr>
          <p:nvPr/>
        </p:nvGraphicFramePr>
        <p:xfrm>
          <a:off x="3851275" y="3573463"/>
          <a:ext cx="503238" cy="503237"/>
        </p:xfrm>
        <a:graphic>
          <a:graphicData uri="http://schemas.openxmlformats.org/presentationml/2006/ole">
            <p:oleObj spid="_x0000_s30721" name="Ecuación" r:id="rId4" imgW="152334" imgH="139639" progId="Equation.3">
              <p:embed/>
            </p:oleObj>
          </a:graphicData>
        </a:graphic>
      </p:graphicFrame>
      <p:graphicFrame>
        <p:nvGraphicFramePr>
          <p:cNvPr id="30722" name="Object 2"/>
          <p:cNvGraphicFramePr>
            <a:graphicFrameLocks noChangeAspect="1"/>
          </p:cNvGraphicFramePr>
          <p:nvPr/>
        </p:nvGraphicFramePr>
        <p:xfrm>
          <a:off x="2627313" y="3068638"/>
          <a:ext cx="438150" cy="503237"/>
        </p:xfrm>
        <a:graphic>
          <a:graphicData uri="http://schemas.openxmlformats.org/presentationml/2006/ole">
            <p:oleObj spid="_x0000_s30722" name="Ecuación" r:id="rId5" imgW="190440" imgH="215640" progId="Equation.3">
              <p:embed/>
            </p:oleObj>
          </a:graphicData>
        </a:graphic>
      </p:graphicFrame>
      <p:graphicFrame>
        <p:nvGraphicFramePr>
          <p:cNvPr id="30723" name="Object 3"/>
          <p:cNvGraphicFramePr>
            <a:graphicFrameLocks noChangeAspect="1"/>
          </p:cNvGraphicFramePr>
          <p:nvPr/>
        </p:nvGraphicFramePr>
        <p:xfrm>
          <a:off x="5003800" y="2852738"/>
          <a:ext cx="504825" cy="504825"/>
        </p:xfrm>
        <a:graphic>
          <a:graphicData uri="http://schemas.openxmlformats.org/presentationml/2006/ole">
            <p:oleObj spid="_x0000_s30723" name="Ecuación" r:id="rId6" imgW="215619" imgH="215619"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3"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aphicFrame>
        <p:nvGraphicFramePr>
          <p:cNvPr id="24593" name="Object 17"/>
          <p:cNvGraphicFramePr>
            <a:graphicFrameLocks noChangeAspect="1"/>
          </p:cNvGraphicFramePr>
          <p:nvPr/>
        </p:nvGraphicFramePr>
        <p:xfrm>
          <a:off x="2771775" y="4581525"/>
          <a:ext cx="438150" cy="503238"/>
        </p:xfrm>
        <a:graphic>
          <a:graphicData uri="http://schemas.openxmlformats.org/presentationml/2006/ole">
            <p:oleObj spid="_x0000_s24593" name="Ecuación" r:id="rId4" imgW="190440" imgH="215640" progId="Equation.3">
              <p:embed/>
            </p:oleObj>
          </a:graphicData>
        </a:graphic>
      </p:graphicFrame>
      <p:graphicFrame>
        <p:nvGraphicFramePr>
          <p:cNvPr id="24591" name="Object 15"/>
          <p:cNvGraphicFramePr>
            <a:graphicFrameLocks noChangeAspect="1"/>
          </p:cNvGraphicFramePr>
          <p:nvPr/>
        </p:nvGraphicFramePr>
        <p:xfrm>
          <a:off x="4716463" y="1484313"/>
          <a:ext cx="722312" cy="723900"/>
        </p:xfrm>
        <a:graphic>
          <a:graphicData uri="http://schemas.openxmlformats.org/presentationml/2006/ole">
            <p:oleObj spid="_x0000_s24591" name="Ecuación" r:id="rId5" imgW="215619" imgH="215619" progId="Equation.3">
              <p:embed/>
            </p:oleObj>
          </a:graphicData>
        </a:graphic>
      </p:graphicFrame>
      <p:graphicFrame>
        <p:nvGraphicFramePr>
          <p:cNvPr id="24589" name="Object 13"/>
          <p:cNvGraphicFramePr>
            <a:graphicFrameLocks noChangeAspect="1"/>
          </p:cNvGraphicFramePr>
          <p:nvPr/>
        </p:nvGraphicFramePr>
        <p:xfrm>
          <a:off x="3995738" y="3284538"/>
          <a:ext cx="431800" cy="493712"/>
        </p:xfrm>
        <a:graphic>
          <a:graphicData uri="http://schemas.openxmlformats.org/presentationml/2006/ole">
            <p:oleObj spid="_x0000_s24589" name="Ecuación" r:id="rId6" imgW="203112" imgH="228501" progId="Equation.3">
              <p:embed/>
            </p:oleObj>
          </a:graphicData>
        </a:graphic>
      </p:graphicFrame>
      <p:graphicFrame>
        <p:nvGraphicFramePr>
          <p:cNvPr id="24587" name="Object 11"/>
          <p:cNvGraphicFramePr>
            <a:graphicFrameLocks noChangeAspect="1"/>
          </p:cNvGraphicFramePr>
          <p:nvPr/>
        </p:nvGraphicFramePr>
        <p:xfrm>
          <a:off x="4500563" y="2924175"/>
          <a:ext cx="439737" cy="579438"/>
        </p:xfrm>
        <a:graphic>
          <a:graphicData uri="http://schemas.openxmlformats.org/presentationml/2006/ole">
            <p:oleObj spid="_x0000_s24587" name="Ecuación" r:id="rId7" imgW="152268" imgH="203024" progId="Equation.3">
              <p:embed/>
            </p:oleObj>
          </a:graphicData>
        </a:graphic>
      </p:graphicFrame>
      <p:graphicFrame>
        <p:nvGraphicFramePr>
          <p:cNvPr id="24583" name="Object 7"/>
          <p:cNvGraphicFramePr>
            <a:graphicFrameLocks noChangeAspect="1"/>
          </p:cNvGraphicFramePr>
          <p:nvPr/>
        </p:nvGraphicFramePr>
        <p:xfrm>
          <a:off x="3348038" y="3573463"/>
          <a:ext cx="503237" cy="503237"/>
        </p:xfrm>
        <a:graphic>
          <a:graphicData uri="http://schemas.openxmlformats.org/presentationml/2006/ole">
            <p:oleObj spid="_x0000_s24583" name="Ecuación" r:id="rId8" imgW="152334" imgH="139639" progId="Equation.3">
              <p:embed/>
            </p:oleObj>
          </a:graphicData>
        </a:graphic>
      </p:graphicFrame>
      <p:grpSp>
        <p:nvGrpSpPr>
          <p:cNvPr id="24595" name="Group 1"/>
          <p:cNvGrpSpPr>
            <a:grpSpLocks noChangeAspect="1"/>
          </p:cNvGrpSpPr>
          <p:nvPr/>
        </p:nvGrpSpPr>
        <p:grpSpPr bwMode="auto">
          <a:xfrm>
            <a:off x="971550" y="333375"/>
            <a:ext cx="6951663" cy="5472113"/>
            <a:chOff x="3030" y="7736"/>
            <a:chExt cx="7200" cy="4549"/>
          </a:xfrm>
        </p:grpSpPr>
        <p:sp>
          <p:nvSpPr>
            <p:cNvPr id="24603" name="AutoShape 24"/>
            <p:cNvSpPr>
              <a:spLocks noChangeAspect="1" noChangeArrowheads="1" noTextEdit="1"/>
            </p:cNvSpPr>
            <p:nvPr/>
          </p:nvSpPr>
          <p:spPr bwMode="auto">
            <a:xfrm>
              <a:off x="3030" y="7736"/>
              <a:ext cx="7200" cy="3291"/>
            </a:xfrm>
            <a:prstGeom prst="rect">
              <a:avLst/>
            </a:prstGeom>
            <a:noFill/>
            <a:ln w="9525">
              <a:noFill/>
              <a:miter lim="800000"/>
              <a:headEnd/>
              <a:tailEnd/>
            </a:ln>
          </p:spPr>
          <p:txBody>
            <a:bodyPr/>
            <a:lstStyle/>
            <a:p>
              <a:endParaRPr lang="es-ES_tradnl"/>
            </a:p>
          </p:txBody>
        </p:sp>
        <p:grpSp>
          <p:nvGrpSpPr>
            <p:cNvPr id="24604" name="Group 2"/>
            <p:cNvGrpSpPr>
              <a:grpSpLocks/>
            </p:cNvGrpSpPr>
            <p:nvPr/>
          </p:nvGrpSpPr>
          <p:grpSpPr bwMode="auto">
            <a:xfrm>
              <a:off x="4070" y="9200"/>
              <a:ext cx="4425" cy="3085"/>
              <a:chOff x="4070" y="9200"/>
              <a:chExt cx="4425" cy="3085"/>
            </a:xfrm>
          </p:grpSpPr>
          <p:sp>
            <p:nvSpPr>
              <p:cNvPr id="24605" name="Oval 23"/>
              <p:cNvSpPr>
                <a:spLocks noChangeArrowheads="1"/>
              </p:cNvSpPr>
              <p:nvPr/>
            </p:nvSpPr>
            <p:spPr bwMode="auto">
              <a:xfrm>
                <a:off x="4070" y="10434"/>
                <a:ext cx="413" cy="1234"/>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24606" name="Line 22"/>
              <p:cNvSpPr>
                <a:spLocks noChangeShapeType="1"/>
              </p:cNvSpPr>
              <p:nvPr/>
            </p:nvSpPr>
            <p:spPr bwMode="auto">
              <a:xfrm flipV="1">
                <a:off x="6436" y="10742"/>
                <a:ext cx="926" cy="618"/>
              </a:xfrm>
              <a:prstGeom prst="line">
                <a:avLst/>
              </a:prstGeom>
              <a:noFill/>
              <a:ln w="38100">
                <a:solidFill>
                  <a:srgbClr val="000000"/>
                </a:solidFill>
                <a:round/>
                <a:headEnd/>
                <a:tailEnd/>
              </a:ln>
            </p:spPr>
            <p:txBody>
              <a:bodyPr/>
              <a:lstStyle/>
              <a:p>
                <a:endParaRPr lang="es-ES_tradnl"/>
              </a:p>
            </p:txBody>
          </p:sp>
          <p:sp>
            <p:nvSpPr>
              <p:cNvPr id="24607" name="Line 21"/>
              <p:cNvSpPr>
                <a:spLocks noChangeShapeType="1"/>
              </p:cNvSpPr>
              <p:nvPr/>
            </p:nvSpPr>
            <p:spPr bwMode="auto">
              <a:xfrm flipV="1">
                <a:off x="5407" y="9508"/>
                <a:ext cx="1029" cy="617"/>
              </a:xfrm>
              <a:prstGeom prst="line">
                <a:avLst/>
              </a:prstGeom>
              <a:noFill/>
              <a:ln w="38100">
                <a:solidFill>
                  <a:srgbClr val="000000"/>
                </a:solidFill>
                <a:round/>
                <a:headEnd/>
                <a:tailEnd/>
              </a:ln>
            </p:spPr>
            <p:txBody>
              <a:bodyPr/>
              <a:lstStyle/>
              <a:p>
                <a:endParaRPr lang="es-ES_tradnl"/>
              </a:p>
            </p:txBody>
          </p:sp>
          <p:sp>
            <p:nvSpPr>
              <p:cNvPr id="24608" name="Oval 20"/>
              <p:cNvSpPr>
                <a:spLocks noChangeArrowheads="1"/>
              </p:cNvSpPr>
              <p:nvPr/>
            </p:nvSpPr>
            <p:spPr bwMode="auto">
              <a:xfrm>
                <a:off x="8082" y="9200"/>
                <a:ext cx="413" cy="1233"/>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24609" name="Line 19"/>
              <p:cNvSpPr>
                <a:spLocks noChangeShapeType="1"/>
              </p:cNvSpPr>
              <p:nvPr/>
            </p:nvSpPr>
            <p:spPr bwMode="auto">
              <a:xfrm>
                <a:off x="4070" y="11051"/>
                <a:ext cx="0" cy="1234"/>
              </a:xfrm>
              <a:prstGeom prst="line">
                <a:avLst/>
              </a:prstGeom>
              <a:noFill/>
              <a:ln w="38100">
                <a:solidFill>
                  <a:srgbClr val="000000"/>
                </a:solidFill>
                <a:round/>
                <a:headEnd/>
                <a:tailEnd/>
              </a:ln>
            </p:spPr>
            <p:txBody>
              <a:bodyPr/>
              <a:lstStyle/>
              <a:p>
                <a:endParaRPr lang="es-ES_tradnl"/>
              </a:p>
            </p:txBody>
          </p:sp>
          <p:sp>
            <p:nvSpPr>
              <p:cNvPr id="24610" name="Line 18"/>
              <p:cNvSpPr>
                <a:spLocks noChangeShapeType="1"/>
              </p:cNvSpPr>
              <p:nvPr/>
            </p:nvSpPr>
            <p:spPr bwMode="auto">
              <a:xfrm>
                <a:off x="8493" y="9817"/>
                <a:ext cx="1" cy="1234"/>
              </a:xfrm>
              <a:prstGeom prst="line">
                <a:avLst/>
              </a:prstGeom>
              <a:noFill/>
              <a:ln w="38100">
                <a:solidFill>
                  <a:srgbClr val="000000"/>
                </a:solidFill>
                <a:round/>
                <a:headEnd/>
                <a:tailEnd/>
              </a:ln>
            </p:spPr>
            <p:txBody>
              <a:bodyPr/>
              <a:lstStyle/>
              <a:p>
                <a:endParaRPr lang="es-ES_tradnl"/>
              </a:p>
            </p:txBody>
          </p:sp>
          <p:sp>
            <p:nvSpPr>
              <p:cNvPr id="24611" name="Text Box 16"/>
              <p:cNvSpPr txBox="1">
                <a:spLocks noChangeArrowheads="1"/>
              </p:cNvSpPr>
              <p:nvPr/>
            </p:nvSpPr>
            <p:spPr bwMode="auto">
              <a:xfrm>
                <a:off x="5202" y="11154"/>
                <a:ext cx="506" cy="415"/>
              </a:xfrm>
              <a:prstGeom prst="rect">
                <a:avLst/>
              </a:prstGeom>
              <a:solidFill>
                <a:srgbClr val="FFFFFF"/>
              </a:solidFill>
              <a:ln w="9525">
                <a:noFill/>
                <a:miter lim="800000"/>
                <a:headEnd/>
                <a:tailEnd/>
              </a:ln>
            </p:spPr>
            <p:txBody>
              <a:bodyPr wrap="none">
                <a:spAutoFit/>
              </a:bodyPr>
              <a:lstStyle/>
              <a:p>
                <a:endParaRPr lang="es-ES_tradnl">
                  <a:latin typeface="Calibri" pitchFamily="34" charset="0"/>
                </a:endParaRPr>
              </a:p>
            </p:txBody>
          </p:sp>
          <p:sp>
            <p:nvSpPr>
              <p:cNvPr id="24612" name="Text Box 12"/>
              <p:cNvSpPr txBox="1">
                <a:spLocks noChangeArrowheads="1"/>
              </p:cNvSpPr>
              <p:nvPr/>
            </p:nvSpPr>
            <p:spPr bwMode="auto">
              <a:xfrm>
                <a:off x="7053" y="9302"/>
                <a:ext cx="523" cy="432"/>
              </a:xfrm>
              <a:prstGeom prst="rect">
                <a:avLst/>
              </a:prstGeom>
              <a:solidFill>
                <a:srgbClr val="FFFFFF"/>
              </a:solidFill>
              <a:ln w="9525">
                <a:noFill/>
                <a:miter lim="800000"/>
                <a:headEnd/>
                <a:tailEnd/>
              </a:ln>
            </p:spPr>
            <p:txBody>
              <a:bodyPr wrap="none">
                <a:spAutoFit/>
              </a:bodyPr>
              <a:lstStyle/>
              <a:p>
                <a:endParaRPr lang="es-ES_tradnl">
                  <a:latin typeface="Calibri" pitchFamily="34" charset="0"/>
                </a:endParaRPr>
              </a:p>
            </p:txBody>
          </p:sp>
          <p:sp>
            <p:nvSpPr>
              <p:cNvPr id="24613" name="Text Box 10"/>
              <p:cNvSpPr txBox="1">
                <a:spLocks noChangeArrowheads="1"/>
              </p:cNvSpPr>
              <p:nvPr/>
            </p:nvSpPr>
            <p:spPr bwMode="auto">
              <a:xfrm>
                <a:off x="6025" y="9817"/>
                <a:ext cx="453" cy="399"/>
              </a:xfrm>
              <a:prstGeom prst="rect">
                <a:avLst/>
              </a:prstGeom>
              <a:solidFill>
                <a:srgbClr val="FFFFFF"/>
              </a:solidFill>
              <a:ln w="9525">
                <a:noFill/>
                <a:miter lim="800000"/>
                <a:headEnd/>
                <a:tailEnd/>
              </a:ln>
            </p:spPr>
            <p:txBody>
              <a:bodyPr wrap="none">
                <a:spAutoFit/>
              </a:bodyPr>
              <a:lstStyle/>
              <a:p>
                <a:endParaRPr lang="es-ES_tradnl">
                  <a:latin typeface="Calibri" pitchFamily="34" charset="0"/>
                </a:endParaRPr>
              </a:p>
            </p:txBody>
          </p:sp>
          <p:sp>
            <p:nvSpPr>
              <p:cNvPr id="24614" name="Line 9"/>
              <p:cNvSpPr>
                <a:spLocks noChangeShapeType="1"/>
              </p:cNvSpPr>
              <p:nvPr/>
            </p:nvSpPr>
            <p:spPr bwMode="auto">
              <a:xfrm>
                <a:off x="5922" y="9817"/>
                <a:ext cx="2365" cy="1"/>
              </a:xfrm>
              <a:prstGeom prst="line">
                <a:avLst/>
              </a:prstGeom>
              <a:noFill/>
              <a:ln w="9525">
                <a:solidFill>
                  <a:srgbClr val="FF0000"/>
                </a:solidFill>
                <a:round/>
                <a:headEnd/>
                <a:tailEnd/>
              </a:ln>
            </p:spPr>
            <p:txBody>
              <a:bodyPr/>
              <a:lstStyle/>
              <a:p>
                <a:endParaRPr lang="es-ES_tradnl"/>
              </a:p>
            </p:txBody>
          </p:sp>
          <p:sp>
            <p:nvSpPr>
              <p:cNvPr id="24615" name="Arc 8"/>
              <p:cNvSpPr>
                <a:spLocks/>
              </p:cNvSpPr>
              <p:nvPr/>
            </p:nvSpPr>
            <p:spPr bwMode="auto">
              <a:xfrm flipH="1" flipV="1">
                <a:off x="6127" y="9817"/>
                <a:ext cx="309" cy="407"/>
              </a:xfrm>
              <a:custGeom>
                <a:avLst/>
                <a:gdLst>
                  <a:gd name="T0" fmla="*/ 115 w 21600"/>
                  <a:gd name="T1" fmla="*/ 407 h 36956"/>
                  <a:gd name="T2" fmla="*/ 198 w 21600"/>
                  <a:gd name="T3" fmla="*/ 0 h 36956"/>
                  <a:gd name="T4" fmla="*/ 309 w 21600"/>
                  <a:gd name="T5" fmla="*/ 222 h 36956"/>
                  <a:gd name="T6" fmla="*/ 0 60000 65536"/>
                  <a:gd name="T7" fmla="*/ 0 60000 65536"/>
                  <a:gd name="T8" fmla="*/ 0 60000 65536"/>
                  <a:gd name="T9" fmla="*/ 0 w 21600"/>
                  <a:gd name="T10" fmla="*/ 0 h 36956"/>
                  <a:gd name="T11" fmla="*/ 21600 w 21600"/>
                  <a:gd name="T12" fmla="*/ 36956 h 36956"/>
                </a:gdLst>
                <a:ahLst/>
                <a:cxnLst>
                  <a:cxn ang="T6">
                    <a:pos x="T0" y="T1"/>
                  </a:cxn>
                  <a:cxn ang="T7">
                    <a:pos x="T2" y="T3"/>
                  </a:cxn>
                  <a:cxn ang="T8">
                    <a:pos x="T4" y="T5"/>
                  </a:cxn>
                </a:cxnLst>
                <a:rect l="T9" t="T10" r="T11" b="T12"/>
                <a:pathLst>
                  <a:path w="21600" h="36956" fill="none" extrusionOk="0">
                    <a:moveTo>
                      <a:pt x="8023" y="36956"/>
                    </a:moveTo>
                    <a:cubicBezTo>
                      <a:pt x="2949" y="32855"/>
                      <a:pt x="0" y="26680"/>
                      <a:pt x="0" y="20156"/>
                    </a:cubicBezTo>
                    <a:cubicBezTo>
                      <a:pt x="-1" y="11222"/>
                      <a:pt x="5499" y="3211"/>
                      <a:pt x="13834" y="-1"/>
                    </a:cubicBezTo>
                  </a:path>
                  <a:path w="21600" h="36956" stroke="0" extrusionOk="0">
                    <a:moveTo>
                      <a:pt x="8023" y="36956"/>
                    </a:moveTo>
                    <a:cubicBezTo>
                      <a:pt x="2949" y="32855"/>
                      <a:pt x="0" y="26680"/>
                      <a:pt x="0" y="20156"/>
                    </a:cubicBezTo>
                    <a:cubicBezTo>
                      <a:pt x="-1" y="11222"/>
                      <a:pt x="5499" y="3211"/>
                      <a:pt x="13834" y="-1"/>
                    </a:cubicBezTo>
                    <a:lnTo>
                      <a:pt x="21600" y="20156"/>
                    </a:lnTo>
                    <a:close/>
                  </a:path>
                </a:pathLst>
              </a:custGeom>
              <a:noFill/>
              <a:ln w="9525">
                <a:solidFill>
                  <a:srgbClr val="000000"/>
                </a:solidFill>
                <a:round/>
                <a:headEnd type="triangle" w="med" len="med"/>
                <a:tailEnd type="triangle" w="med" len="med"/>
              </a:ln>
            </p:spPr>
            <p:txBody>
              <a:bodyPr/>
              <a:lstStyle/>
              <a:p>
                <a:endParaRPr lang="es-ES_tradnl"/>
              </a:p>
            </p:txBody>
          </p:sp>
          <p:sp>
            <p:nvSpPr>
              <p:cNvPr id="24616" name="Text Box 6"/>
              <p:cNvSpPr txBox="1">
                <a:spLocks noChangeArrowheads="1"/>
              </p:cNvSpPr>
              <p:nvPr/>
            </p:nvSpPr>
            <p:spPr bwMode="auto">
              <a:xfrm>
                <a:off x="6333" y="10742"/>
                <a:ext cx="453" cy="316"/>
              </a:xfrm>
              <a:prstGeom prst="rect">
                <a:avLst/>
              </a:prstGeom>
              <a:solidFill>
                <a:srgbClr val="FFFFFF"/>
              </a:solidFill>
              <a:ln w="9525">
                <a:noFill/>
                <a:miter lim="800000"/>
                <a:headEnd/>
                <a:tailEnd/>
              </a:ln>
            </p:spPr>
            <p:txBody>
              <a:bodyPr wrap="none">
                <a:spAutoFit/>
              </a:bodyPr>
              <a:lstStyle/>
              <a:p>
                <a:endParaRPr lang="es-ES_tradnl">
                  <a:latin typeface="Calibri" pitchFamily="34" charset="0"/>
                </a:endParaRPr>
              </a:p>
            </p:txBody>
          </p:sp>
          <p:sp>
            <p:nvSpPr>
              <p:cNvPr id="24617" name="Arc 5"/>
              <p:cNvSpPr>
                <a:spLocks/>
              </p:cNvSpPr>
              <p:nvPr/>
            </p:nvSpPr>
            <p:spPr bwMode="auto">
              <a:xfrm flipV="1">
                <a:off x="6230" y="10591"/>
                <a:ext cx="309" cy="461"/>
              </a:xfrm>
              <a:custGeom>
                <a:avLst/>
                <a:gdLst>
                  <a:gd name="T0" fmla="*/ 265 w 21600"/>
                  <a:gd name="T1" fmla="*/ 461 h 41533"/>
                  <a:gd name="T2" fmla="*/ 198 w 21600"/>
                  <a:gd name="T3" fmla="*/ 0 h 41533"/>
                  <a:gd name="T4" fmla="*/ 309 w 21600"/>
                  <a:gd name="T5" fmla="*/ 224 h 41533"/>
                  <a:gd name="T6" fmla="*/ 0 60000 65536"/>
                  <a:gd name="T7" fmla="*/ 0 60000 65536"/>
                  <a:gd name="T8" fmla="*/ 0 60000 65536"/>
                  <a:gd name="T9" fmla="*/ 0 w 21600"/>
                  <a:gd name="T10" fmla="*/ 0 h 41533"/>
                  <a:gd name="T11" fmla="*/ 21600 w 21600"/>
                  <a:gd name="T12" fmla="*/ 41533 h 41533"/>
                </a:gdLst>
                <a:ahLst/>
                <a:cxnLst>
                  <a:cxn ang="T6">
                    <a:pos x="T0" y="T1"/>
                  </a:cxn>
                  <a:cxn ang="T7">
                    <a:pos x="T2" y="T3"/>
                  </a:cxn>
                  <a:cxn ang="T8">
                    <a:pos x="T4" y="T5"/>
                  </a:cxn>
                </a:cxnLst>
                <a:rect l="T9" t="T10" r="T11" b="T12"/>
                <a:pathLst>
                  <a:path w="21600" h="41533" fill="none" extrusionOk="0">
                    <a:moveTo>
                      <a:pt x="18502" y="41532"/>
                    </a:moveTo>
                    <a:cubicBezTo>
                      <a:pt x="7880" y="39993"/>
                      <a:pt x="0" y="30888"/>
                      <a:pt x="0" y="20156"/>
                    </a:cubicBezTo>
                    <a:cubicBezTo>
                      <a:pt x="-1" y="11222"/>
                      <a:pt x="5499" y="3211"/>
                      <a:pt x="13834" y="-1"/>
                    </a:cubicBezTo>
                  </a:path>
                  <a:path w="21600" h="41533" stroke="0" extrusionOk="0">
                    <a:moveTo>
                      <a:pt x="18502" y="41532"/>
                    </a:moveTo>
                    <a:cubicBezTo>
                      <a:pt x="7880" y="39993"/>
                      <a:pt x="0" y="30888"/>
                      <a:pt x="0" y="20156"/>
                    </a:cubicBezTo>
                    <a:cubicBezTo>
                      <a:pt x="-1" y="11222"/>
                      <a:pt x="5499" y="3211"/>
                      <a:pt x="13834" y="-1"/>
                    </a:cubicBezTo>
                    <a:lnTo>
                      <a:pt x="21600" y="20156"/>
                    </a:lnTo>
                    <a:close/>
                  </a:path>
                </a:pathLst>
              </a:custGeom>
              <a:noFill/>
              <a:ln w="9525">
                <a:solidFill>
                  <a:srgbClr val="000000"/>
                </a:solidFill>
                <a:round/>
                <a:headEnd type="triangle" w="med" len="med"/>
                <a:tailEnd type="triangle" w="med" len="med"/>
              </a:ln>
            </p:spPr>
            <p:txBody>
              <a:bodyPr/>
              <a:lstStyle/>
              <a:p>
                <a:endParaRPr lang="es-ES_tradnl"/>
              </a:p>
            </p:txBody>
          </p:sp>
          <p:sp>
            <p:nvSpPr>
              <p:cNvPr id="24580" name="Line 4"/>
              <p:cNvSpPr>
                <a:spLocks noChangeShapeType="1"/>
              </p:cNvSpPr>
              <p:nvPr/>
            </p:nvSpPr>
            <p:spPr bwMode="auto">
              <a:xfrm flipV="1">
                <a:off x="4276" y="11051"/>
                <a:ext cx="2572" cy="1"/>
              </a:xfrm>
              <a:prstGeom prst="line">
                <a:avLst/>
              </a:prstGeom>
              <a:noFill/>
              <a:ln w="9525">
                <a:solidFill>
                  <a:srgbClr val="FF0000"/>
                </a:solidFill>
                <a:round/>
                <a:headEnd/>
                <a:tailEnd/>
              </a:ln>
            </p:spPr>
            <p:txBody>
              <a:bodyPr/>
              <a:lstStyle/>
              <a:p>
                <a:pPr fontAlgn="auto">
                  <a:spcBef>
                    <a:spcPts val="0"/>
                  </a:spcBef>
                  <a:spcAft>
                    <a:spcPts val="0"/>
                  </a:spcAft>
                  <a:defRPr/>
                </a:pPr>
                <a:endParaRPr lang="en-US" dirty="0">
                  <a:ln>
                    <a:solidFill>
                      <a:srgbClr val="FF0000"/>
                    </a:solidFill>
                  </a:ln>
                  <a:solidFill>
                    <a:srgbClr val="990000"/>
                  </a:solidFill>
                  <a:latin typeface="+mn-lt"/>
                </a:endParaRPr>
              </a:p>
            </p:txBody>
          </p:sp>
          <p:sp>
            <p:nvSpPr>
              <p:cNvPr id="24619" name="Line 3"/>
              <p:cNvSpPr>
                <a:spLocks noChangeShapeType="1"/>
              </p:cNvSpPr>
              <p:nvPr/>
            </p:nvSpPr>
            <p:spPr bwMode="auto">
              <a:xfrm flipH="1" flipV="1">
                <a:off x="5922" y="9817"/>
                <a:ext cx="925" cy="1234"/>
              </a:xfrm>
              <a:prstGeom prst="line">
                <a:avLst/>
              </a:prstGeom>
              <a:noFill/>
              <a:ln w="9525">
                <a:solidFill>
                  <a:srgbClr val="FF0000"/>
                </a:solidFill>
                <a:round/>
                <a:headEnd/>
                <a:tailEnd/>
              </a:ln>
            </p:spPr>
            <p:txBody>
              <a:bodyPr/>
              <a:lstStyle/>
              <a:p>
                <a:endParaRPr lang="es-ES_tradnl"/>
              </a:p>
            </p:txBody>
          </p:sp>
        </p:grpSp>
      </p:grpSp>
      <p:sp>
        <p:nvSpPr>
          <p:cNvPr id="2459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4597" name="Rectangle 26"/>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endParaRPr lang="es-ES_tradnl">
              <a:latin typeface="Calibri" pitchFamily="34" charset="0"/>
            </a:endParaRPr>
          </a:p>
        </p:txBody>
      </p:sp>
      <p:sp>
        <p:nvSpPr>
          <p:cNvPr id="24598" name="Rectangle 27"/>
          <p:cNvSpPr>
            <a:spLocks noChangeArrowheads="1"/>
          </p:cNvSpPr>
          <p:nvPr/>
        </p:nvSpPr>
        <p:spPr bwMode="auto">
          <a:xfrm>
            <a:off x="0" y="219075"/>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4599" name="Rectangle 28"/>
          <p:cNvSpPr>
            <a:spLocks noChangeArrowheads="1"/>
          </p:cNvSpPr>
          <p:nvPr/>
        </p:nvSpPr>
        <p:spPr bwMode="auto">
          <a:xfrm>
            <a:off x="0" y="895350"/>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4600" name="Rectangle 29"/>
          <p:cNvSpPr>
            <a:spLocks noChangeArrowheads="1"/>
          </p:cNvSpPr>
          <p:nvPr/>
        </p:nvSpPr>
        <p:spPr bwMode="auto">
          <a:xfrm>
            <a:off x="0" y="1581150"/>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24601" name="Rectangle 30"/>
          <p:cNvSpPr>
            <a:spLocks noChangeArrowheads="1"/>
          </p:cNvSpPr>
          <p:nvPr/>
        </p:nvSpPr>
        <p:spPr bwMode="auto">
          <a:xfrm>
            <a:off x="0" y="2238375"/>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32" name="31 Rectángulo"/>
          <p:cNvSpPr/>
          <p:nvPr/>
        </p:nvSpPr>
        <p:spPr>
          <a:xfrm>
            <a:off x="3132138" y="836613"/>
            <a:ext cx="2605087" cy="646112"/>
          </a:xfrm>
          <a:prstGeom prst="rect">
            <a:avLst/>
          </a:prstGeom>
        </p:spPr>
        <p:txBody>
          <a:bodyPr wrap="none">
            <a:spAutoFit/>
          </a:bodyPr>
          <a:lstStyle/>
          <a:p>
            <a:pPr algn="ctr" fontAlgn="auto">
              <a:spcBef>
                <a:spcPts val="0"/>
              </a:spcBef>
              <a:spcAft>
                <a:spcPts val="0"/>
              </a:spcAft>
              <a:defRPr/>
            </a:pPr>
            <a:r>
              <a:rPr lang="es-ES_tradnl" sz="3600" b="1" dirty="0">
                <a:effectLst>
                  <a:outerShdw blurRad="38100" dist="38100" dir="2700000" algn="tl">
                    <a:srgbClr val="000000">
                      <a:alpha val="43137"/>
                    </a:srgbClr>
                  </a:outerShdw>
                </a:effectLst>
                <a:latin typeface="+mn-lt"/>
              </a:rPr>
              <a:t>Pasivo doble</a:t>
            </a:r>
            <a:endParaRPr lang="en-US" sz="36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
        <p:nvSpPr>
          <p:cNvPr id="32770"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grpSp>
        <p:nvGrpSpPr>
          <p:cNvPr id="32771" name="24 Grupo"/>
          <p:cNvGrpSpPr>
            <a:grpSpLocks/>
          </p:cNvGrpSpPr>
          <p:nvPr/>
        </p:nvGrpSpPr>
        <p:grpSpPr bwMode="auto">
          <a:xfrm>
            <a:off x="1908175" y="2636838"/>
            <a:ext cx="5334000" cy="2514600"/>
            <a:chOff x="1907704" y="2636912"/>
            <a:chExt cx="5334000" cy="2514600"/>
          </a:xfrm>
        </p:grpSpPr>
        <p:sp>
          <p:nvSpPr>
            <p:cNvPr id="32773" name="AutoShape 18"/>
            <p:cNvSpPr>
              <a:spLocks noChangeAspect="1" noChangeArrowheads="1" noTextEdit="1"/>
            </p:cNvSpPr>
            <p:nvPr/>
          </p:nvSpPr>
          <p:spPr bwMode="auto">
            <a:xfrm>
              <a:off x="1907704" y="2636912"/>
              <a:ext cx="5334000" cy="2514600"/>
            </a:xfrm>
            <a:prstGeom prst="rect">
              <a:avLst/>
            </a:prstGeom>
            <a:noFill/>
            <a:ln w="9525">
              <a:noFill/>
              <a:miter lim="800000"/>
              <a:headEnd/>
              <a:tailEnd/>
            </a:ln>
          </p:spPr>
          <p:txBody>
            <a:bodyPr/>
            <a:lstStyle/>
            <a:p>
              <a:endParaRPr lang="es-ES_tradnl"/>
            </a:p>
          </p:txBody>
        </p:sp>
        <p:grpSp>
          <p:nvGrpSpPr>
            <p:cNvPr id="32774" name="Group 2"/>
            <p:cNvGrpSpPr>
              <a:grpSpLocks/>
            </p:cNvGrpSpPr>
            <p:nvPr/>
          </p:nvGrpSpPr>
          <p:grpSpPr bwMode="auto">
            <a:xfrm>
              <a:off x="2364798" y="2713224"/>
              <a:ext cx="4039764" cy="2362716"/>
              <a:chOff x="3453" y="1291"/>
              <a:chExt cx="5453" cy="3189"/>
            </a:xfrm>
          </p:grpSpPr>
          <p:sp>
            <p:nvSpPr>
              <p:cNvPr id="32775" name="Oval 17"/>
              <p:cNvSpPr>
                <a:spLocks noChangeArrowheads="1"/>
              </p:cNvSpPr>
              <p:nvPr/>
            </p:nvSpPr>
            <p:spPr bwMode="auto">
              <a:xfrm>
                <a:off x="3762" y="3862"/>
                <a:ext cx="1234" cy="412"/>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32776" name="Oval 16"/>
              <p:cNvSpPr>
                <a:spLocks noChangeArrowheads="1"/>
              </p:cNvSpPr>
              <p:nvPr/>
            </p:nvSpPr>
            <p:spPr bwMode="auto">
              <a:xfrm>
                <a:off x="7362" y="3862"/>
                <a:ext cx="1234" cy="412"/>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32777" name="Line 15"/>
              <p:cNvSpPr>
                <a:spLocks noChangeShapeType="1"/>
              </p:cNvSpPr>
              <p:nvPr/>
            </p:nvSpPr>
            <p:spPr bwMode="auto">
              <a:xfrm flipH="1">
                <a:off x="3453" y="1599"/>
                <a:ext cx="1" cy="2880"/>
              </a:xfrm>
              <a:prstGeom prst="line">
                <a:avLst/>
              </a:prstGeom>
              <a:noFill/>
              <a:ln w="28575">
                <a:solidFill>
                  <a:srgbClr val="000000"/>
                </a:solidFill>
                <a:round/>
                <a:headEnd/>
                <a:tailEnd/>
              </a:ln>
            </p:spPr>
            <p:txBody>
              <a:bodyPr/>
              <a:lstStyle/>
              <a:p>
                <a:endParaRPr lang="es-ES_tradnl"/>
              </a:p>
            </p:txBody>
          </p:sp>
          <p:sp>
            <p:nvSpPr>
              <p:cNvPr id="32778" name="Line 14"/>
              <p:cNvSpPr>
                <a:spLocks noChangeShapeType="1"/>
              </p:cNvSpPr>
              <p:nvPr/>
            </p:nvSpPr>
            <p:spPr bwMode="auto">
              <a:xfrm flipV="1">
                <a:off x="4379" y="1599"/>
                <a:ext cx="1" cy="2469"/>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34829" name="Line 13"/>
              <p:cNvSpPr>
                <a:spLocks noChangeShapeType="1"/>
              </p:cNvSpPr>
              <p:nvPr/>
            </p:nvSpPr>
            <p:spPr bwMode="auto">
              <a:xfrm flipV="1">
                <a:off x="3762" y="1291"/>
                <a:ext cx="1215" cy="617"/>
              </a:xfrm>
              <a:prstGeom prst="line">
                <a:avLst/>
              </a:prstGeom>
              <a:noFill/>
              <a:ln w="19050">
                <a:solidFill>
                  <a:srgbClr val="000000"/>
                </a:solidFill>
                <a:round/>
                <a:headEnd/>
                <a:tailEnd/>
              </a:ln>
            </p:spPr>
            <p:txBody>
              <a:bodyPr/>
              <a:lstStyle/>
              <a:p>
                <a:pPr fontAlgn="auto">
                  <a:spcBef>
                    <a:spcPts val="0"/>
                  </a:spcBef>
                  <a:spcAft>
                    <a:spcPts val="0"/>
                  </a:spcAft>
                  <a:defRPr/>
                </a:pPr>
                <a:endParaRPr lang="en-US">
                  <a:ln w="57150">
                    <a:solidFill>
                      <a:schemeClr val="tx1"/>
                    </a:solidFill>
                  </a:ln>
                  <a:latin typeface="+mn-lt"/>
                </a:endParaRPr>
              </a:p>
            </p:txBody>
          </p:sp>
          <p:sp>
            <p:nvSpPr>
              <p:cNvPr id="32780" name="Line 12"/>
              <p:cNvSpPr>
                <a:spLocks noChangeShapeType="1"/>
              </p:cNvSpPr>
              <p:nvPr/>
            </p:nvSpPr>
            <p:spPr bwMode="auto">
              <a:xfrm flipV="1">
                <a:off x="3453" y="1599"/>
                <a:ext cx="926" cy="1"/>
              </a:xfrm>
              <a:prstGeom prst="line">
                <a:avLst/>
              </a:prstGeom>
              <a:noFill/>
              <a:ln w="19050">
                <a:solidFill>
                  <a:srgbClr val="000000"/>
                </a:solidFill>
                <a:round/>
                <a:headEnd/>
                <a:tailEnd/>
              </a:ln>
            </p:spPr>
            <p:txBody>
              <a:bodyPr/>
              <a:lstStyle/>
              <a:p>
                <a:endParaRPr lang="es-ES_tradnl"/>
              </a:p>
            </p:txBody>
          </p:sp>
          <p:sp>
            <p:nvSpPr>
              <p:cNvPr id="34827" name="Line 11"/>
              <p:cNvSpPr>
                <a:spLocks noChangeShapeType="1"/>
              </p:cNvSpPr>
              <p:nvPr/>
            </p:nvSpPr>
            <p:spPr bwMode="auto">
              <a:xfrm flipH="1" flipV="1">
                <a:off x="7362" y="1291"/>
                <a:ext cx="1234" cy="617"/>
              </a:xfrm>
              <a:prstGeom prst="line">
                <a:avLst/>
              </a:prstGeom>
              <a:noFill/>
              <a:ln w="19050">
                <a:solidFill>
                  <a:srgbClr val="000000"/>
                </a:solidFill>
                <a:round/>
                <a:headEnd/>
                <a:tailEnd/>
              </a:ln>
            </p:spPr>
            <p:txBody>
              <a:bodyPr/>
              <a:lstStyle/>
              <a:p>
                <a:pPr fontAlgn="auto">
                  <a:spcBef>
                    <a:spcPts val="0"/>
                  </a:spcBef>
                  <a:spcAft>
                    <a:spcPts val="0"/>
                  </a:spcAft>
                  <a:defRPr/>
                </a:pPr>
                <a:endParaRPr lang="en-US">
                  <a:ln w="38100">
                    <a:solidFill>
                      <a:schemeClr val="tx1"/>
                    </a:solidFill>
                  </a:ln>
                  <a:latin typeface="+mn-lt"/>
                </a:endParaRPr>
              </a:p>
            </p:txBody>
          </p:sp>
          <p:sp>
            <p:nvSpPr>
              <p:cNvPr id="32782" name="Line 10"/>
              <p:cNvSpPr>
                <a:spLocks noChangeShapeType="1"/>
              </p:cNvSpPr>
              <p:nvPr/>
            </p:nvSpPr>
            <p:spPr bwMode="auto">
              <a:xfrm>
                <a:off x="4379" y="1599"/>
                <a:ext cx="3600" cy="1"/>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32783" name="Line 9"/>
              <p:cNvSpPr>
                <a:spLocks noChangeShapeType="1"/>
              </p:cNvSpPr>
              <p:nvPr/>
            </p:nvSpPr>
            <p:spPr bwMode="auto">
              <a:xfrm>
                <a:off x="7979" y="1599"/>
                <a:ext cx="1" cy="2469"/>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32784" name="Line 8"/>
              <p:cNvSpPr>
                <a:spLocks noChangeShapeType="1"/>
              </p:cNvSpPr>
              <p:nvPr/>
            </p:nvSpPr>
            <p:spPr bwMode="auto">
              <a:xfrm flipV="1">
                <a:off x="7979" y="1599"/>
                <a:ext cx="926" cy="1"/>
              </a:xfrm>
              <a:prstGeom prst="line">
                <a:avLst/>
              </a:prstGeom>
              <a:noFill/>
              <a:ln w="19050">
                <a:solidFill>
                  <a:srgbClr val="000000"/>
                </a:solidFill>
                <a:round/>
                <a:headEnd/>
                <a:tailEnd/>
              </a:ln>
            </p:spPr>
            <p:txBody>
              <a:bodyPr/>
              <a:lstStyle/>
              <a:p>
                <a:endParaRPr lang="es-ES_tradnl"/>
              </a:p>
            </p:txBody>
          </p:sp>
          <p:sp>
            <p:nvSpPr>
              <p:cNvPr id="32785" name="Line 7"/>
              <p:cNvSpPr>
                <a:spLocks noChangeShapeType="1"/>
              </p:cNvSpPr>
              <p:nvPr/>
            </p:nvSpPr>
            <p:spPr bwMode="auto">
              <a:xfrm flipH="1">
                <a:off x="8905" y="1599"/>
                <a:ext cx="1" cy="2880"/>
              </a:xfrm>
              <a:prstGeom prst="line">
                <a:avLst/>
              </a:prstGeom>
              <a:noFill/>
              <a:ln w="28575">
                <a:solidFill>
                  <a:schemeClr val="tx1"/>
                </a:solidFill>
                <a:round/>
                <a:headEnd/>
                <a:tailEnd/>
              </a:ln>
            </p:spPr>
            <p:txBody>
              <a:bodyPr/>
              <a:lstStyle/>
              <a:p>
                <a:endParaRPr lang="es-ES_tradnl"/>
              </a:p>
            </p:txBody>
          </p:sp>
          <p:sp>
            <p:nvSpPr>
              <p:cNvPr id="32786" name="Line 6"/>
              <p:cNvSpPr>
                <a:spLocks noChangeShapeType="1"/>
              </p:cNvSpPr>
              <p:nvPr/>
            </p:nvSpPr>
            <p:spPr bwMode="auto">
              <a:xfrm>
                <a:off x="4379" y="4274"/>
                <a:ext cx="0" cy="205"/>
              </a:xfrm>
              <a:prstGeom prst="line">
                <a:avLst/>
              </a:prstGeom>
              <a:noFill/>
              <a:ln w="28575">
                <a:solidFill>
                  <a:srgbClr val="000000"/>
                </a:solidFill>
                <a:round/>
                <a:headEnd/>
                <a:tailEnd/>
              </a:ln>
            </p:spPr>
            <p:txBody>
              <a:bodyPr/>
              <a:lstStyle/>
              <a:p>
                <a:endParaRPr lang="es-ES_tradnl"/>
              </a:p>
            </p:txBody>
          </p:sp>
          <p:sp>
            <p:nvSpPr>
              <p:cNvPr id="32787" name="Line 5"/>
              <p:cNvSpPr>
                <a:spLocks noChangeShapeType="1"/>
              </p:cNvSpPr>
              <p:nvPr/>
            </p:nvSpPr>
            <p:spPr bwMode="auto">
              <a:xfrm>
                <a:off x="7979" y="4274"/>
                <a:ext cx="1" cy="205"/>
              </a:xfrm>
              <a:prstGeom prst="line">
                <a:avLst/>
              </a:prstGeom>
              <a:noFill/>
              <a:ln w="9525">
                <a:solidFill>
                  <a:srgbClr val="000000"/>
                </a:solidFill>
                <a:round/>
                <a:headEnd/>
                <a:tailEnd/>
              </a:ln>
            </p:spPr>
            <p:txBody>
              <a:bodyPr/>
              <a:lstStyle/>
              <a:p>
                <a:endParaRPr lang="es-ES_tradnl"/>
              </a:p>
            </p:txBody>
          </p:sp>
          <p:sp>
            <p:nvSpPr>
              <p:cNvPr id="32788" name="Line 4"/>
              <p:cNvSpPr>
                <a:spLocks noChangeShapeType="1"/>
              </p:cNvSpPr>
              <p:nvPr/>
            </p:nvSpPr>
            <p:spPr bwMode="auto">
              <a:xfrm>
                <a:off x="3865" y="4479"/>
                <a:ext cx="1028" cy="0"/>
              </a:xfrm>
              <a:prstGeom prst="line">
                <a:avLst/>
              </a:prstGeom>
              <a:noFill/>
              <a:ln w="28575">
                <a:solidFill>
                  <a:srgbClr val="000000"/>
                </a:solidFill>
                <a:round/>
                <a:headEnd/>
                <a:tailEnd/>
              </a:ln>
            </p:spPr>
            <p:txBody>
              <a:bodyPr/>
              <a:lstStyle/>
              <a:p>
                <a:endParaRPr lang="es-ES_tradnl"/>
              </a:p>
            </p:txBody>
          </p:sp>
          <p:sp>
            <p:nvSpPr>
              <p:cNvPr id="32789" name="Line 3"/>
              <p:cNvSpPr>
                <a:spLocks noChangeShapeType="1"/>
              </p:cNvSpPr>
              <p:nvPr/>
            </p:nvSpPr>
            <p:spPr bwMode="auto">
              <a:xfrm>
                <a:off x="7465" y="4479"/>
                <a:ext cx="1027" cy="1"/>
              </a:xfrm>
              <a:prstGeom prst="line">
                <a:avLst/>
              </a:prstGeom>
              <a:noFill/>
              <a:ln w="28575">
                <a:solidFill>
                  <a:srgbClr val="000000"/>
                </a:solidFill>
                <a:round/>
                <a:headEnd/>
                <a:tailEnd/>
              </a:ln>
            </p:spPr>
            <p:txBody>
              <a:bodyPr/>
              <a:lstStyle/>
              <a:p>
                <a:endParaRPr lang="es-ES_tradnl"/>
              </a:p>
            </p:txBody>
          </p:sp>
        </p:grpSp>
      </p:grpSp>
      <p:sp>
        <p:nvSpPr>
          <p:cNvPr id="24" name="23 Rectángulo"/>
          <p:cNvSpPr/>
          <p:nvPr/>
        </p:nvSpPr>
        <p:spPr>
          <a:xfrm>
            <a:off x="1979613" y="981075"/>
            <a:ext cx="4656137" cy="646113"/>
          </a:xfrm>
          <a:prstGeom prst="rect">
            <a:avLst/>
          </a:prstGeom>
        </p:spPr>
        <p:txBody>
          <a:bodyPr wrap="none">
            <a:spAutoFit/>
          </a:bodyPr>
          <a:lstStyle/>
          <a:p>
            <a:pPr algn="ctr" fontAlgn="auto">
              <a:spcBef>
                <a:spcPts val="0"/>
              </a:spcBef>
              <a:spcAft>
                <a:spcPts val="0"/>
              </a:spcAft>
              <a:defRPr/>
            </a:pPr>
            <a:r>
              <a:rPr lang="es-ES_tradnl" sz="3600" b="1" dirty="0">
                <a:effectLst>
                  <a:outerShdw blurRad="38100" dist="38100" dir="2700000" algn="tl">
                    <a:srgbClr val="000000">
                      <a:alpha val="43137"/>
                    </a:srgbClr>
                  </a:outerShdw>
                </a:effectLst>
                <a:latin typeface="+mn-lt"/>
              </a:rPr>
              <a:t>Pasivo doble repetición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1187450" y="2276475"/>
            <a:ext cx="6840538" cy="3416300"/>
          </a:xfrm>
          <a:prstGeom prst="rect">
            <a:avLst/>
          </a:prstGeom>
        </p:spPr>
        <p:txBody>
          <a:bodyPr>
            <a:spAutoFit/>
          </a:bodyPr>
          <a:lstStyle/>
          <a:p>
            <a:pPr algn="just" eaLnBrk="0" hangingPunct="0">
              <a:defRPr/>
            </a:pPr>
            <a:r>
              <a:rPr lang="es-ES_tradnl" sz="3600" dirty="0">
                <a:solidFill>
                  <a:prstClr val="black"/>
                </a:solidFill>
                <a:latin typeface="Arial" pitchFamily="34" charset="0"/>
                <a:ea typeface="Times New Roman" pitchFamily="18" charset="0"/>
                <a:cs typeface="Arial" pitchFamily="34" charset="0"/>
              </a:rPr>
              <a:t>- </a:t>
            </a:r>
            <a:r>
              <a:rPr lang="es-ES_tradnl" sz="3600" b="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Diversidad de espacio.</a:t>
            </a:r>
            <a:endPar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eaLnBrk="0" hangingPunct="0">
              <a:defRPr/>
            </a:pPr>
            <a:r>
              <a:rPr lang="es-ES_tradnl" sz="3600" b="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Diversidad de frecuencia.</a:t>
            </a:r>
            <a:endPar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eaLnBrk="0" hangingPunct="0">
              <a:defRPr/>
            </a:pPr>
            <a:r>
              <a:rPr lang="es-ES_tradnl" sz="3600" b="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Diversidad cuádruple.</a:t>
            </a:r>
            <a:endPar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eaLnBrk="0" hangingPunct="0">
              <a:defRPr/>
            </a:pPr>
            <a:r>
              <a:rPr lang="es-ES_tradnl" sz="3600" b="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Diversidad de ángulo.</a:t>
            </a:r>
            <a:endPar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eaLnBrk="0" hangingPunct="0">
              <a:defRPr/>
            </a:pPr>
            <a:r>
              <a:rPr lang="es-ES_tradnl" sz="3600" b="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Diversidad de polarización.</a:t>
            </a:r>
            <a:endPar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just" eaLnBrk="0" hangingPunct="0">
              <a:defRPr/>
            </a:pPr>
            <a:r>
              <a:rPr lang="es-ES_tradnl" sz="3600" b="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Diversidad de ruta.</a:t>
            </a:r>
            <a:endParaRPr lang="es-ES_tradnl" sz="3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5 CuadroTexto"/>
          <p:cNvSpPr txBox="1"/>
          <p:nvPr/>
        </p:nvSpPr>
        <p:spPr>
          <a:xfrm>
            <a:off x="1476375" y="1268413"/>
            <a:ext cx="5327650" cy="585787"/>
          </a:xfrm>
          <a:prstGeom prst="rect">
            <a:avLst/>
          </a:prstGeom>
          <a:noFill/>
        </p:spPr>
        <p:txBody>
          <a:bodyPr>
            <a:spAutoFit/>
          </a:bodyPr>
          <a:lstStyle/>
          <a:p>
            <a:pPr fontAlgn="auto">
              <a:spcBef>
                <a:spcPts val="0"/>
              </a:spcBef>
              <a:spcAft>
                <a:spcPts val="0"/>
              </a:spcAft>
              <a:defRPr/>
            </a:pPr>
            <a:r>
              <a:rPr lang="es-ES_tradnl" sz="3200" b="1" dirty="0">
                <a:solidFill>
                  <a:srgbClr val="7030A0"/>
                </a:solidFill>
                <a:effectLst>
                  <a:outerShdw blurRad="38100" dist="38100" dir="2700000" algn="tl">
                    <a:srgbClr val="000000">
                      <a:alpha val="43137"/>
                    </a:srgbClr>
                  </a:outerShdw>
                </a:effectLst>
                <a:latin typeface="+mn-lt"/>
              </a:rPr>
              <a:t>Clasificación de la diversidad</a:t>
            </a:r>
            <a:endParaRPr lang="en-US" sz="3200" b="1" dirty="0">
              <a:solidFill>
                <a:srgbClr val="7030A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3"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aphicFrame>
        <p:nvGraphicFramePr>
          <p:cNvPr id="37895" name="Object 7"/>
          <p:cNvGraphicFramePr>
            <a:graphicFrameLocks noChangeAspect="1"/>
          </p:cNvGraphicFramePr>
          <p:nvPr/>
        </p:nvGraphicFramePr>
        <p:xfrm>
          <a:off x="5292725" y="2781300"/>
          <a:ext cx="377825" cy="431800"/>
        </p:xfrm>
        <a:graphic>
          <a:graphicData uri="http://schemas.openxmlformats.org/presentationml/2006/ole">
            <p:oleObj spid="_x0000_s37895" name="Ecuación" r:id="rId4" imgW="203112" imgH="228501" progId="Equation.3">
              <p:embed/>
            </p:oleObj>
          </a:graphicData>
        </a:graphic>
      </p:graphicFrame>
      <p:sp>
        <p:nvSpPr>
          <p:cNvPr id="37897" name="Oval 22"/>
          <p:cNvSpPr>
            <a:spLocks noChangeArrowheads="1"/>
          </p:cNvSpPr>
          <p:nvPr/>
        </p:nvSpPr>
        <p:spPr bwMode="auto">
          <a:xfrm>
            <a:off x="3406775" y="1844675"/>
            <a:ext cx="304800" cy="838200"/>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37898" name="Line 21"/>
          <p:cNvSpPr>
            <a:spLocks noChangeShapeType="1"/>
          </p:cNvSpPr>
          <p:nvPr/>
        </p:nvSpPr>
        <p:spPr bwMode="auto">
          <a:xfrm>
            <a:off x="3406775" y="2225675"/>
            <a:ext cx="0" cy="1373188"/>
          </a:xfrm>
          <a:prstGeom prst="line">
            <a:avLst/>
          </a:prstGeom>
          <a:noFill/>
          <a:ln w="9525">
            <a:solidFill>
              <a:srgbClr val="000000"/>
            </a:solidFill>
            <a:round/>
            <a:headEnd/>
            <a:tailEnd/>
          </a:ln>
        </p:spPr>
        <p:txBody>
          <a:bodyPr/>
          <a:lstStyle/>
          <a:p>
            <a:endParaRPr lang="es-ES_tradnl"/>
          </a:p>
        </p:txBody>
      </p:sp>
      <p:sp>
        <p:nvSpPr>
          <p:cNvPr id="37899" name="Text Box 20"/>
          <p:cNvSpPr txBox="1">
            <a:spLocks noChangeArrowheads="1"/>
          </p:cNvSpPr>
          <p:nvPr/>
        </p:nvSpPr>
        <p:spPr bwMode="auto">
          <a:xfrm>
            <a:off x="2339975" y="3368675"/>
            <a:ext cx="838200" cy="457200"/>
          </a:xfrm>
          <a:prstGeom prst="rect">
            <a:avLst/>
          </a:prstGeom>
          <a:solidFill>
            <a:srgbClr val="FFFF00"/>
          </a:solidFill>
          <a:ln w="9525">
            <a:solidFill>
              <a:srgbClr val="000000"/>
            </a:solidFill>
            <a:miter lim="800000"/>
            <a:headEnd/>
            <a:tailEnd/>
          </a:ln>
        </p:spPr>
        <p:txBody>
          <a:bodyPr/>
          <a:lstStyle/>
          <a:p>
            <a:pPr algn="ctr"/>
            <a:r>
              <a:rPr lang="es-ES" sz="2200" b="1">
                <a:ea typeface="Times New Roman" pitchFamily="18" charset="0"/>
                <a:cs typeface="Arial" charset="0"/>
              </a:rPr>
              <a:t>Tx</a:t>
            </a:r>
            <a:endParaRPr lang="es-ES" b="1">
              <a:ea typeface="Times New Roman" pitchFamily="18" charset="0"/>
              <a:cs typeface="Arial" charset="0"/>
            </a:endParaRPr>
          </a:p>
        </p:txBody>
      </p:sp>
      <p:sp>
        <p:nvSpPr>
          <p:cNvPr id="37900" name="Line 19"/>
          <p:cNvSpPr>
            <a:spLocks noChangeShapeType="1"/>
          </p:cNvSpPr>
          <p:nvPr/>
        </p:nvSpPr>
        <p:spPr bwMode="auto">
          <a:xfrm>
            <a:off x="3178175" y="3598863"/>
            <a:ext cx="228600" cy="0"/>
          </a:xfrm>
          <a:prstGeom prst="line">
            <a:avLst/>
          </a:prstGeom>
          <a:noFill/>
          <a:ln w="9525">
            <a:solidFill>
              <a:srgbClr val="000000"/>
            </a:solidFill>
            <a:round/>
            <a:headEnd/>
            <a:tailEnd/>
          </a:ln>
        </p:spPr>
        <p:txBody>
          <a:bodyPr/>
          <a:lstStyle/>
          <a:p>
            <a:endParaRPr lang="es-ES_tradnl"/>
          </a:p>
        </p:txBody>
      </p:sp>
      <p:sp>
        <p:nvSpPr>
          <p:cNvPr id="37901" name="Oval 18"/>
          <p:cNvSpPr>
            <a:spLocks noChangeArrowheads="1"/>
          </p:cNvSpPr>
          <p:nvPr/>
        </p:nvSpPr>
        <p:spPr bwMode="auto">
          <a:xfrm>
            <a:off x="4930775" y="1844675"/>
            <a:ext cx="304800" cy="838200"/>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37902" name="Oval 17"/>
          <p:cNvSpPr>
            <a:spLocks noChangeArrowheads="1"/>
          </p:cNvSpPr>
          <p:nvPr/>
        </p:nvSpPr>
        <p:spPr bwMode="auto">
          <a:xfrm>
            <a:off x="4930775" y="3368675"/>
            <a:ext cx="304800" cy="839788"/>
          </a:xfrm>
          <a:prstGeom prst="ellipse">
            <a:avLst/>
          </a:prstGeom>
          <a:solidFill>
            <a:srgbClr val="00FF00"/>
          </a:solidFill>
          <a:ln w="9525">
            <a:solidFill>
              <a:srgbClr val="000000"/>
            </a:solidFill>
            <a:round/>
            <a:headEnd/>
            <a:tailEnd/>
          </a:ln>
        </p:spPr>
        <p:txBody>
          <a:bodyPr/>
          <a:lstStyle/>
          <a:p>
            <a:endParaRPr lang="es-ES_tradnl">
              <a:latin typeface="Calibri" pitchFamily="34" charset="0"/>
            </a:endParaRPr>
          </a:p>
        </p:txBody>
      </p:sp>
      <p:sp>
        <p:nvSpPr>
          <p:cNvPr id="37903" name="Text Box 16"/>
          <p:cNvSpPr txBox="1">
            <a:spLocks noChangeArrowheads="1"/>
          </p:cNvSpPr>
          <p:nvPr/>
        </p:nvSpPr>
        <p:spPr bwMode="auto">
          <a:xfrm>
            <a:off x="5692775" y="1997075"/>
            <a:ext cx="914400" cy="457200"/>
          </a:xfrm>
          <a:prstGeom prst="rect">
            <a:avLst/>
          </a:prstGeom>
          <a:solidFill>
            <a:srgbClr val="66FFFF"/>
          </a:solidFill>
          <a:ln w="9525">
            <a:solidFill>
              <a:srgbClr val="000000"/>
            </a:solidFill>
            <a:miter lim="800000"/>
            <a:headEnd/>
            <a:tailEnd/>
          </a:ln>
        </p:spPr>
        <p:txBody>
          <a:bodyPr/>
          <a:lstStyle/>
          <a:p>
            <a:pPr algn="ctr"/>
            <a:r>
              <a:rPr lang="es-ES" sz="2200" b="1">
                <a:ea typeface="Times New Roman" pitchFamily="18" charset="0"/>
                <a:cs typeface="Arial" charset="0"/>
              </a:rPr>
              <a:t>Rx</a:t>
            </a:r>
            <a:endParaRPr lang="es-ES" b="1">
              <a:ea typeface="Times New Roman" pitchFamily="18" charset="0"/>
              <a:cs typeface="Arial" charset="0"/>
            </a:endParaRPr>
          </a:p>
        </p:txBody>
      </p:sp>
      <p:sp>
        <p:nvSpPr>
          <p:cNvPr id="37904" name="Text Box 15"/>
          <p:cNvSpPr txBox="1">
            <a:spLocks noChangeArrowheads="1"/>
          </p:cNvSpPr>
          <p:nvPr/>
        </p:nvSpPr>
        <p:spPr bwMode="auto">
          <a:xfrm>
            <a:off x="5692775" y="3521075"/>
            <a:ext cx="914400" cy="457200"/>
          </a:xfrm>
          <a:prstGeom prst="rect">
            <a:avLst/>
          </a:prstGeom>
          <a:solidFill>
            <a:srgbClr val="66FFFF"/>
          </a:solidFill>
          <a:ln w="9525">
            <a:solidFill>
              <a:schemeClr val="accent1"/>
            </a:solidFill>
            <a:miter lim="800000"/>
            <a:headEnd/>
            <a:tailEnd/>
          </a:ln>
        </p:spPr>
        <p:txBody>
          <a:bodyPr/>
          <a:lstStyle/>
          <a:p>
            <a:pPr algn="ctr"/>
            <a:r>
              <a:rPr lang="es-ES" sz="2200" b="1">
                <a:ea typeface="Times New Roman" pitchFamily="18" charset="0"/>
                <a:cs typeface="Arial" charset="0"/>
              </a:rPr>
              <a:t>Rx</a:t>
            </a:r>
            <a:endParaRPr lang="es-ES" b="1">
              <a:ea typeface="Times New Roman" pitchFamily="18" charset="0"/>
              <a:cs typeface="Arial" charset="0"/>
            </a:endParaRPr>
          </a:p>
        </p:txBody>
      </p:sp>
      <p:sp>
        <p:nvSpPr>
          <p:cNvPr id="37905" name="Line 14"/>
          <p:cNvSpPr>
            <a:spLocks noChangeShapeType="1"/>
          </p:cNvSpPr>
          <p:nvPr/>
        </p:nvSpPr>
        <p:spPr bwMode="auto">
          <a:xfrm>
            <a:off x="5235575" y="2225675"/>
            <a:ext cx="457200" cy="0"/>
          </a:xfrm>
          <a:prstGeom prst="line">
            <a:avLst/>
          </a:prstGeom>
          <a:noFill/>
          <a:ln w="9525">
            <a:solidFill>
              <a:srgbClr val="000000"/>
            </a:solidFill>
            <a:round/>
            <a:headEnd/>
            <a:tailEnd/>
          </a:ln>
        </p:spPr>
        <p:txBody>
          <a:bodyPr/>
          <a:lstStyle/>
          <a:p>
            <a:endParaRPr lang="es-ES_tradnl"/>
          </a:p>
        </p:txBody>
      </p:sp>
      <p:sp>
        <p:nvSpPr>
          <p:cNvPr id="37906" name="Line 13"/>
          <p:cNvSpPr>
            <a:spLocks noChangeShapeType="1"/>
          </p:cNvSpPr>
          <p:nvPr/>
        </p:nvSpPr>
        <p:spPr bwMode="auto">
          <a:xfrm>
            <a:off x="5235575" y="3749675"/>
            <a:ext cx="457200" cy="1588"/>
          </a:xfrm>
          <a:prstGeom prst="line">
            <a:avLst/>
          </a:prstGeom>
          <a:noFill/>
          <a:ln w="9525">
            <a:solidFill>
              <a:srgbClr val="000000"/>
            </a:solidFill>
            <a:round/>
            <a:headEnd/>
            <a:tailEnd/>
          </a:ln>
        </p:spPr>
        <p:txBody>
          <a:bodyPr/>
          <a:lstStyle/>
          <a:p>
            <a:endParaRPr lang="es-ES_tradnl"/>
          </a:p>
        </p:txBody>
      </p:sp>
      <p:sp>
        <p:nvSpPr>
          <p:cNvPr id="2" name="Text Box 12"/>
          <p:cNvSpPr txBox="1">
            <a:spLocks noChangeArrowheads="1"/>
          </p:cNvSpPr>
          <p:nvPr/>
        </p:nvSpPr>
        <p:spPr bwMode="auto">
          <a:xfrm>
            <a:off x="5692775" y="2835275"/>
            <a:ext cx="990600" cy="304800"/>
          </a:xfrm>
          <a:prstGeom prst="rect">
            <a:avLst/>
          </a:prstGeom>
          <a:solidFill>
            <a:schemeClr val="bg2">
              <a:lumMod val="75000"/>
            </a:schemeClr>
          </a:solidFill>
          <a:ln w="9525">
            <a:solidFill>
              <a:srgbClr val="000000"/>
            </a:solidFill>
            <a:miter lim="800000"/>
            <a:headEnd/>
            <a:tailEnd/>
          </a:ln>
        </p:spPr>
        <p:txBody>
          <a:bodyPr/>
          <a:lstStyle/>
          <a:p>
            <a:pPr algn="ctr"/>
            <a:r>
              <a:rPr lang="es-ES" sz="1000" b="1">
                <a:ea typeface="Times New Roman" pitchFamily="18" charset="0"/>
                <a:cs typeface="Arial" charset="0"/>
              </a:rPr>
              <a:t>Procesador</a:t>
            </a:r>
          </a:p>
        </p:txBody>
      </p:sp>
      <p:sp>
        <p:nvSpPr>
          <p:cNvPr id="37908" name="Line 11"/>
          <p:cNvSpPr>
            <a:spLocks noChangeShapeType="1"/>
          </p:cNvSpPr>
          <p:nvPr/>
        </p:nvSpPr>
        <p:spPr bwMode="auto">
          <a:xfrm>
            <a:off x="6149975" y="2454275"/>
            <a:ext cx="0" cy="381000"/>
          </a:xfrm>
          <a:prstGeom prst="line">
            <a:avLst/>
          </a:prstGeom>
          <a:noFill/>
          <a:ln w="9525">
            <a:solidFill>
              <a:srgbClr val="000000"/>
            </a:solidFill>
            <a:round/>
            <a:headEnd/>
            <a:tailEnd type="triangle" w="med" len="med"/>
          </a:ln>
        </p:spPr>
        <p:txBody>
          <a:bodyPr/>
          <a:lstStyle/>
          <a:p>
            <a:endParaRPr lang="es-ES_tradnl"/>
          </a:p>
        </p:txBody>
      </p:sp>
      <p:sp>
        <p:nvSpPr>
          <p:cNvPr id="37909" name="Line 10"/>
          <p:cNvSpPr>
            <a:spLocks noChangeShapeType="1"/>
          </p:cNvSpPr>
          <p:nvPr/>
        </p:nvSpPr>
        <p:spPr bwMode="auto">
          <a:xfrm flipV="1">
            <a:off x="6149975" y="3140075"/>
            <a:ext cx="1588" cy="381000"/>
          </a:xfrm>
          <a:prstGeom prst="line">
            <a:avLst/>
          </a:prstGeom>
          <a:noFill/>
          <a:ln w="9525">
            <a:solidFill>
              <a:srgbClr val="000000"/>
            </a:solidFill>
            <a:round/>
            <a:headEnd/>
            <a:tailEnd type="triangle" w="med" len="med"/>
          </a:ln>
        </p:spPr>
        <p:txBody>
          <a:bodyPr/>
          <a:lstStyle/>
          <a:p>
            <a:endParaRPr lang="es-ES_tradnl"/>
          </a:p>
        </p:txBody>
      </p:sp>
      <p:sp>
        <p:nvSpPr>
          <p:cNvPr id="37910" name="Line 9"/>
          <p:cNvSpPr>
            <a:spLocks noChangeShapeType="1"/>
          </p:cNvSpPr>
          <p:nvPr/>
        </p:nvSpPr>
        <p:spPr bwMode="auto">
          <a:xfrm>
            <a:off x="6683375" y="2987675"/>
            <a:ext cx="228600" cy="0"/>
          </a:xfrm>
          <a:prstGeom prst="line">
            <a:avLst/>
          </a:prstGeom>
          <a:noFill/>
          <a:ln w="9525">
            <a:solidFill>
              <a:srgbClr val="000000"/>
            </a:solidFill>
            <a:round/>
            <a:headEnd/>
            <a:tailEnd type="triangle" w="med" len="med"/>
          </a:ln>
        </p:spPr>
        <p:txBody>
          <a:bodyPr/>
          <a:lstStyle/>
          <a:p>
            <a:endParaRPr lang="es-ES_tradnl"/>
          </a:p>
        </p:txBody>
      </p:sp>
      <p:sp>
        <p:nvSpPr>
          <p:cNvPr id="37911" name="Text Box 6"/>
          <p:cNvSpPr txBox="1">
            <a:spLocks noChangeArrowheads="1"/>
          </p:cNvSpPr>
          <p:nvPr/>
        </p:nvSpPr>
        <p:spPr bwMode="auto">
          <a:xfrm>
            <a:off x="2555875" y="2997200"/>
            <a:ext cx="387350" cy="368300"/>
          </a:xfrm>
          <a:prstGeom prst="rect">
            <a:avLst/>
          </a:prstGeom>
          <a:solidFill>
            <a:srgbClr val="FFFFFF"/>
          </a:solidFill>
          <a:ln w="9525">
            <a:noFill/>
            <a:miter lim="800000"/>
            <a:headEnd/>
            <a:tailEnd/>
          </a:ln>
        </p:spPr>
        <p:txBody>
          <a:bodyPr>
            <a:spAutoFit/>
          </a:bodyPr>
          <a:lstStyle/>
          <a:p>
            <a:endParaRPr lang="es-ES_tradnl">
              <a:latin typeface="Calibri" pitchFamily="34" charset="0"/>
            </a:endParaRPr>
          </a:p>
        </p:txBody>
      </p:sp>
      <p:sp>
        <p:nvSpPr>
          <p:cNvPr id="37893" name="Line 5"/>
          <p:cNvSpPr>
            <a:spLocks noChangeShapeType="1"/>
          </p:cNvSpPr>
          <p:nvPr/>
        </p:nvSpPr>
        <p:spPr bwMode="auto">
          <a:xfrm>
            <a:off x="5235575" y="2225675"/>
            <a:ext cx="1588" cy="1524000"/>
          </a:xfrm>
          <a:prstGeom prst="line">
            <a:avLst/>
          </a:prstGeom>
          <a:noFill/>
          <a:ln w="9525">
            <a:solidFill>
              <a:srgbClr val="000000"/>
            </a:solidFill>
            <a:round/>
            <a:headEnd/>
            <a:tailEnd/>
          </a:ln>
        </p:spPr>
        <p:txBody>
          <a:bodyPr/>
          <a:lstStyle/>
          <a:p>
            <a:pPr fontAlgn="auto">
              <a:spcBef>
                <a:spcPts val="0"/>
              </a:spcBef>
              <a:spcAft>
                <a:spcPts val="0"/>
              </a:spcAft>
              <a:defRPr/>
            </a:pPr>
            <a:endParaRPr lang="en-US">
              <a:ln w="38100">
                <a:solidFill>
                  <a:schemeClr val="tx1"/>
                </a:solidFill>
              </a:ln>
              <a:latin typeface="+mn-lt"/>
            </a:endParaRPr>
          </a:p>
        </p:txBody>
      </p:sp>
      <p:sp>
        <p:nvSpPr>
          <p:cNvPr id="37913" name="Line 4"/>
          <p:cNvSpPr>
            <a:spLocks noChangeShapeType="1"/>
          </p:cNvSpPr>
          <p:nvPr/>
        </p:nvSpPr>
        <p:spPr bwMode="auto">
          <a:xfrm>
            <a:off x="3559175" y="2225675"/>
            <a:ext cx="1524000" cy="0"/>
          </a:xfrm>
          <a:prstGeom prst="line">
            <a:avLst/>
          </a:prstGeom>
          <a:noFill/>
          <a:ln w="9525">
            <a:solidFill>
              <a:srgbClr val="000000"/>
            </a:solidFill>
            <a:round/>
            <a:headEnd/>
            <a:tailEnd type="triangle" w="med" len="med"/>
          </a:ln>
        </p:spPr>
        <p:txBody>
          <a:bodyPr/>
          <a:lstStyle/>
          <a:p>
            <a:endParaRPr lang="es-ES_tradnl"/>
          </a:p>
        </p:txBody>
      </p:sp>
      <p:sp>
        <p:nvSpPr>
          <p:cNvPr id="37914" name="Line 3"/>
          <p:cNvSpPr>
            <a:spLocks noChangeShapeType="1"/>
          </p:cNvSpPr>
          <p:nvPr/>
        </p:nvSpPr>
        <p:spPr bwMode="auto">
          <a:xfrm>
            <a:off x="3559175" y="2225675"/>
            <a:ext cx="1524000" cy="1600200"/>
          </a:xfrm>
          <a:prstGeom prst="line">
            <a:avLst/>
          </a:prstGeom>
          <a:noFill/>
          <a:ln w="9525">
            <a:solidFill>
              <a:srgbClr val="000000"/>
            </a:solidFill>
            <a:round/>
            <a:headEnd/>
            <a:tailEnd type="triangle" w="med" len="med"/>
          </a:ln>
        </p:spPr>
        <p:txBody>
          <a:bodyPr/>
          <a:lstStyle/>
          <a:p>
            <a:endParaRPr lang="es-ES_tradnl"/>
          </a:p>
        </p:txBody>
      </p:sp>
      <p:sp>
        <p:nvSpPr>
          <p:cNvPr id="3791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37916" name="Rectangle 29"/>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endParaRPr lang="es-ES_tradnl">
              <a:latin typeface="Calibri" pitchFamily="34" charset="0"/>
            </a:endParaRPr>
          </a:p>
        </p:txBody>
      </p:sp>
      <p:sp>
        <p:nvSpPr>
          <p:cNvPr id="28" name="27 CuadroTexto"/>
          <p:cNvSpPr txBox="1"/>
          <p:nvPr/>
        </p:nvSpPr>
        <p:spPr>
          <a:xfrm>
            <a:off x="2700338" y="981075"/>
            <a:ext cx="3671887" cy="400050"/>
          </a:xfrm>
          <a:prstGeom prst="rect">
            <a:avLst/>
          </a:prstGeom>
          <a:noFill/>
        </p:spPr>
        <p:txBody>
          <a:bodyPr>
            <a:spAutoFit/>
          </a:bodyPr>
          <a:lstStyle/>
          <a:p>
            <a:pPr algn="ctr" fontAlgn="auto">
              <a:spcBef>
                <a:spcPts val="0"/>
              </a:spcBef>
              <a:spcAft>
                <a:spcPts val="0"/>
              </a:spcAft>
              <a:defRPr/>
            </a:pPr>
            <a:r>
              <a:rPr lang="es-ES_tradnl" sz="2000" b="1" dirty="0">
                <a:effectLst>
                  <a:outerShdw blurRad="38100" dist="38100" dir="2700000" algn="tl">
                    <a:srgbClr val="000000">
                      <a:alpha val="43137"/>
                    </a:srgbClr>
                  </a:outerShdw>
                </a:effectLst>
                <a:latin typeface="+mn-lt"/>
              </a:rPr>
              <a:t>Diversidad espacial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3"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pSp>
        <p:nvGrpSpPr>
          <p:cNvPr id="40962" name="Group 2"/>
          <p:cNvGrpSpPr>
            <a:grpSpLocks/>
          </p:cNvGrpSpPr>
          <p:nvPr/>
        </p:nvGrpSpPr>
        <p:grpSpPr bwMode="auto">
          <a:xfrm>
            <a:off x="1475656" y="2492896"/>
            <a:ext cx="5040357" cy="1208087"/>
            <a:chOff x="3556" y="8404"/>
            <a:chExt cx="6803" cy="1683"/>
          </a:xfrm>
        </p:grpSpPr>
        <p:sp>
          <p:nvSpPr>
            <p:cNvPr id="40963" name="Text Box 3"/>
            <p:cNvSpPr txBox="1">
              <a:spLocks noChangeArrowheads="1"/>
            </p:cNvSpPr>
            <p:nvPr/>
          </p:nvSpPr>
          <p:spPr bwMode="auto">
            <a:xfrm>
              <a:off x="3556" y="8404"/>
              <a:ext cx="617" cy="6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4" name="Text Box 4"/>
            <p:cNvSpPr txBox="1">
              <a:spLocks noChangeArrowheads="1"/>
            </p:cNvSpPr>
            <p:nvPr/>
          </p:nvSpPr>
          <p:spPr bwMode="auto">
            <a:xfrm>
              <a:off x="3556" y="9433"/>
              <a:ext cx="585" cy="650"/>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Oval 5"/>
            <p:cNvSpPr>
              <a:spLocks noChangeArrowheads="1"/>
            </p:cNvSpPr>
            <p:nvPr/>
          </p:nvSpPr>
          <p:spPr bwMode="auto">
            <a:xfrm>
              <a:off x="4585" y="8919"/>
              <a:ext cx="410" cy="411"/>
            </a:xfrm>
            <a:prstGeom prst="ellipse">
              <a:avLst/>
            </a:prstGeom>
            <a:solidFill>
              <a:srgbClr val="9933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030A0"/>
                </a:solidFill>
              </a:endParaRPr>
            </a:p>
          </p:txBody>
        </p:sp>
        <p:sp>
          <p:nvSpPr>
            <p:cNvPr id="40966" name="Line 6"/>
            <p:cNvSpPr>
              <a:spLocks noChangeShapeType="1"/>
            </p:cNvSpPr>
            <p:nvPr/>
          </p:nvSpPr>
          <p:spPr bwMode="auto">
            <a:xfrm flipV="1">
              <a:off x="4790" y="8610"/>
              <a:ext cx="1" cy="309"/>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0967" name="Line 7"/>
            <p:cNvSpPr>
              <a:spLocks noChangeShapeType="1"/>
            </p:cNvSpPr>
            <p:nvPr/>
          </p:nvSpPr>
          <p:spPr bwMode="auto">
            <a:xfrm>
              <a:off x="4790" y="9330"/>
              <a:ext cx="1" cy="309"/>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0968" name="Line 8"/>
            <p:cNvSpPr>
              <a:spLocks noChangeShapeType="1"/>
            </p:cNvSpPr>
            <p:nvPr/>
          </p:nvSpPr>
          <p:spPr bwMode="auto">
            <a:xfrm>
              <a:off x="4173" y="9639"/>
              <a:ext cx="61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 name="Line 9"/>
            <p:cNvSpPr>
              <a:spLocks noChangeShapeType="1"/>
            </p:cNvSpPr>
            <p:nvPr/>
          </p:nvSpPr>
          <p:spPr bwMode="auto">
            <a:xfrm flipV="1">
              <a:off x="4996" y="9125"/>
              <a:ext cx="20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 name="Oval 10"/>
            <p:cNvSpPr>
              <a:spLocks noChangeArrowheads="1"/>
            </p:cNvSpPr>
            <p:nvPr/>
          </p:nvSpPr>
          <p:spPr bwMode="auto">
            <a:xfrm>
              <a:off x="5202" y="8507"/>
              <a:ext cx="410" cy="1234"/>
            </a:xfrm>
            <a:prstGeom prst="ellipse">
              <a:avLst/>
            </a:prstGeom>
            <a:solidFill>
              <a:srgbClr val="00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 name="Oval 11"/>
            <p:cNvSpPr>
              <a:spLocks noChangeArrowheads="1"/>
            </p:cNvSpPr>
            <p:nvPr/>
          </p:nvSpPr>
          <p:spPr bwMode="auto">
            <a:xfrm>
              <a:off x="6642" y="8507"/>
              <a:ext cx="410" cy="1235"/>
            </a:xfrm>
            <a:prstGeom prst="ellipse">
              <a:avLst/>
            </a:prstGeom>
            <a:solidFill>
              <a:srgbClr val="00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 name="Line 13"/>
            <p:cNvSpPr>
              <a:spLocks noChangeShapeType="1"/>
            </p:cNvSpPr>
            <p:nvPr/>
          </p:nvSpPr>
          <p:spPr bwMode="auto">
            <a:xfrm>
              <a:off x="5922" y="9125"/>
              <a:ext cx="205"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74" name="Oval 14"/>
            <p:cNvSpPr>
              <a:spLocks noChangeArrowheads="1"/>
            </p:cNvSpPr>
            <p:nvPr/>
          </p:nvSpPr>
          <p:spPr bwMode="auto">
            <a:xfrm>
              <a:off x="7362" y="8919"/>
              <a:ext cx="409" cy="410"/>
            </a:xfrm>
            <a:prstGeom prst="ellipse">
              <a:avLst/>
            </a:prstGeom>
            <a:solidFill>
              <a:srgbClr val="9933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 name="Line 15"/>
            <p:cNvSpPr>
              <a:spLocks noChangeShapeType="1"/>
            </p:cNvSpPr>
            <p:nvPr/>
          </p:nvSpPr>
          <p:spPr bwMode="auto">
            <a:xfrm>
              <a:off x="7053" y="9125"/>
              <a:ext cx="30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 name="Text Box 16"/>
            <p:cNvSpPr txBox="1">
              <a:spLocks noChangeArrowheads="1"/>
            </p:cNvSpPr>
            <p:nvPr/>
          </p:nvSpPr>
          <p:spPr bwMode="auto">
            <a:xfrm>
              <a:off x="8185" y="8405"/>
              <a:ext cx="604" cy="654"/>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Text Box 17"/>
            <p:cNvSpPr txBox="1">
              <a:spLocks noChangeArrowheads="1"/>
            </p:cNvSpPr>
            <p:nvPr/>
          </p:nvSpPr>
          <p:spPr bwMode="auto">
            <a:xfrm>
              <a:off x="8185" y="9433"/>
              <a:ext cx="621" cy="654"/>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8" name="Line 18"/>
            <p:cNvSpPr>
              <a:spLocks noChangeShapeType="1"/>
            </p:cNvSpPr>
            <p:nvPr/>
          </p:nvSpPr>
          <p:spPr bwMode="auto">
            <a:xfrm flipV="1">
              <a:off x="7567" y="8610"/>
              <a:ext cx="0" cy="30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 name="Line 19"/>
            <p:cNvSpPr>
              <a:spLocks noChangeShapeType="1"/>
            </p:cNvSpPr>
            <p:nvPr/>
          </p:nvSpPr>
          <p:spPr bwMode="auto">
            <a:xfrm>
              <a:off x="7567" y="8610"/>
              <a:ext cx="618"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80" name="Line 20"/>
            <p:cNvSpPr>
              <a:spLocks noChangeShapeType="1"/>
            </p:cNvSpPr>
            <p:nvPr/>
          </p:nvSpPr>
          <p:spPr bwMode="auto">
            <a:xfrm>
              <a:off x="7567" y="9330"/>
              <a:ext cx="0" cy="30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 name="Line 21"/>
            <p:cNvSpPr>
              <a:spLocks noChangeShapeType="1"/>
            </p:cNvSpPr>
            <p:nvPr/>
          </p:nvSpPr>
          <p:spPr bwMode="auto">
            <a:xfrm>
              <a:off x="7567" y="9639"/>
              <a:ext cx="618"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82" name="Text Box 22"/>
            <p:cNvSpPr txBox="1">
              <a:spLocks noChangeArrowheads="1"/>
            </p:cNvSpPr>
            <p:nvPr/>
          </p:nvSpPr>
          <p:spPr bwMode="auto">
            <a:xfrm>
              <a:off x="8999" y="8906"/>
              <a:ext cx="1360" cy="411"/>
            </a:xfrm>
            <a:prstGeom prst="rect">
              <a:avLst/>
            </a:prstGeom>
            <a:solidFill>
              <a:srgbClr val="00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Arial" pitchFamily="34" charset="0"/>
                </a:rPr>
                <a:t>Procesador</a:t>
              </a:r>
              <a:endParaRPr kumimoji="0" lang="en-US" sz="1800" b="1" i="0"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0983" name="Line 23"/>
            <p:cNvSpPr>
              <a:spLocks noChangeShapeType="1"/>
            </p:cNvSpPr>
            <p:nvPr/>
          </p:nvSpPr>
          <p:spPr bwMode="auto">
            <a:xfrm>
              <a:off x="8802" y="8610"/>
              <a:ext cx="41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 name="Line 24"/>
            <p:cNvSpPr>
              <a:spLocks noChangeShapeType="1"/>
            </p:cNvSpPr>
            <p:nvPr/>
          </p:nvSpPr>
          <p:spPr bwMode="auto">
            <a:xfrm>
              <a:off x="9213" y="8610"/>
              <a:ext cx="0" cy="30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85" name="Line 25"/>
            <p:cNvSpPr>
              <a:spLocks noChangeShapeType="1"/>
            </p:cNvSpPr>
            <p:nvPr/>
          </p:nvSpPr>
          <p:spPr bwMode="auto">
            <a:xfrm>
              <a:off x="8802" y="9639"/>
              <a:ext cx="41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 name="Line 26"/>
            <p:cNvSpPr>
              <a:spLocks noChangeShapeType="1"/>
            </p:cNvSpPr>
            <p:nvPr/>
          </p:nvSpPr>
          <p:spPr bwMode="auto">
            <a:xfrm flipV="1">
              <a:off x="9213" y="9330"/>
              <a:ext cx="0" cy="30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87" name="Text Box 27"/>
            <p:cNvSpPr txBox="1">
              <a:spLocks noChangeArrowheads="1"/>
            </p:cNvSpPr>
            <p:nvPr/>
          </p:nvSpPr>
          <p:spPr bwMode="auto">
            <a:xfrm>
              <a:off x="5819" y="8610"/>
              <a:ext cx="470" cy="640"/>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8" name="Text Box 28"/>
            <p:cNvSpPr txBox="1">
              <a:spLocks noChangeArrowheads="1"/>
            </p:cNvSpPr>
            <p:nvPr/>
          </p:nvSpPr>
          <p:spPr bwMode="auto">
            <a:xfrm>
              <a:off x="5819" y="9227"/>
              <a:ext cx="487" cy="641"/>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9" name="Line 29"/>
            <p:cNvSpPr>
              <a:spLocks noChangeShapeType="1"/>
            </p:cNvSpPr>
            <p:nvPr/>
          </p:nvSpPr>
          <p:spPr bwMode="auto">
            <a:xfrm>
              <a:off x="4173" y="8610"/>
              <a:ext cx="61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90" name="Object 30"/>
          <p:cNvGraphicFramePr>
            <a:graphicFrameLocks noChangeAspect="1"/>
          </p:cNvGraphicFramePr>
          <p:nvPr/>
        </p:nvGraphicFramePr>
        <p:xfrm>
          <a:off x="1547664" y="2636912"/>
          <a:ext cx="228600" cy="219075"/>
        </p:xfrm>
        <a:graphic>
          <a:graphicData uri="http://schemas.openxmlformats.org/presentationml/2006/ole">
            <p:oleObj spid="_x0000_s40990" name="Ecuación" r:id="rId4" imgW="228501" imgH="215806" progId="Equation.3">
              <p:embed/>
            </p:oleObj>
          </a:graphicData>
        </a:graphic>
      </p:graphicFrame>
      <p:sp>
        <p:nvSpPr>
          <p:cNvPr id="40993"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92" name="Object 32"/>
          <p:cNvGraphicFramePr>
            <a:graphicFrameLocks noChangeAspect="1"/>
          </p:cNvGraphicFramePr>
          <p:nvPr/>
        </p:nvGraphicFramePr>
        <p:xfrm>
          <a:off x="1547664" y="3356992"/>
          <a:ext cx="238125" cy="219075"/>
        </p:xfrm>
        <a:graphic>
          <a:graphicData uri="http://schemas.openxmlformats.org/presentationml/2006/ole">
            <p:oleObj spid="_x0000_s40992" name="Ecuación" r:id="rId5" imgW="241091" imgH="215713" progId="Equation.3">
              <p:embed/>
            </p:oleObj>
          </a:graphicData>
        </a:graphic>
      </p:graphicFrame>
      <p:sp>
        <p:nvSpPr>
          <p:cNvPr id="40995"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94" name="Object 34"/>
          <p:cNvGraphicFramePr>
            <a:graphicFrameLocks noChangeAspect="1"/>
          </p:cNvGraphicFramePr>
          <p:nvPr/>
        </p:nvGraphicFramePr>
        <p:xfrm>
          <a:off x="3347864" y="2636912"/>
          <a:ext cx="161925" cy="219075"/>
        </p:xfrm>
        <a:graphic>
          <a:graphicData uri="http://schemas.openxmlformats.org/presentationml/2006/ole">
            <p:oleObj spid="_x0000_s40994" name="Ecuación" r:id="rId6" imgW="164885" imgH="215619" progId="Equation.3">
              <p:embed/>
            </p:oleObj>
          </a:graphicData>
        </a:graphic>
      </p:graphicFrame>
      <p:sp>
        <p:nvSpPr>
          <p:cNvPr id="40997"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96" name="Object 36"/>
          <p:cNvGraphicFramePr>
            <a:graphicFrameLocks noChangeAspect="1"/>
          </p:cNvGraphicFramePr>
          <p:nvPr/>
        </p:nvGraphicFramePr>
        <p:xfrm>
          <a:off x="3347864" y="3140968"/>
          <a:ext cx="180975" cy="219075"/>
        </p:xfrm>
        <a:graphic>
          <a:graphicData uri="http://schemas.openxmlformats.org/presentationml/2006/ole">
            <p:oleObj spid="_x0000_s40996" name="Ecuación" r:id="rId7" imgW="177569" imgH="215619" progId="Equation.3">
              <p:embed/>
            </p:oleObj>
          </a:graphicData>
        </a:graphic>
      </p:graphicFrame>
      <p:sp>
        <p:nvSpPr>
          <p:cNvPr id="41001"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00" name="Object 40"/>
          <p:cNvGraphicFramePr>
            <a:graphicFrameLocks noChangeAspect="1"/>
          </p:cNvGraphicFramePr>
          <p:nvPr/>
        </p:nvGraphicFramePr>
        <p:xfrm>
          <a:off x="5010150" y="2636838"/>
          <a:ext cx="244475" cy="219075"/>
        </p:xfrm>
        <a:graphic>
          <a:graphicData uri="http://schemas.openxmlformats.org/presentationml/2006/ole">
            <p:oleObj spid="_x0000_s41000" name="Ecuación" r:id="rId8" imgW="241200" imgH="215640" progId="Equation.3">
              <p:embed/>
            </p:oleObj>
          </a:graphicData>
        </a:graphic>
      </p:graphicFrame>
      <p:sp>
        <p:nvSpPr>
          <p:cNvPr id="41003"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02" name="Object 42"/>
          <p:cNvGraphicFramePr>
            <a:graphicFrameLocks noChangeAspect="1"/>
          </p:cNvGraphicFramePr>
          <p:nvPr/>
        </p:nvGraphicFramePr>
        <p:xfrm>
          <a:off x="5004048" y="3356992"/>
          <a:ext cx="266700" cy="219075"/>
        </p:xfrm>
        <a:graphic>
          <a:graphicData uri="http://schemas.openxmlformats.org/presentationml/2006/ole">
            <p:oleObj spid="_x0000_s41002" name="Ecuación" r:id="rId9" imgW="266353" imgH="215619" progId="Equation.3">
              <p:embed/>
            </p:oleObj>
          </a:graphicData>
        </a:graphic>
      </p:graphicFrame>
      <p:sp>
        <p:nvSpPr>
          <p:cNvPr id="82" name="81 CuadroTexto"/>
          <p:cNvSpPr txBox="1"/>
          <p:nvPr/>
        </p:nvSpPr>
        <p:spPr>
          <a:xfrm>
            <a:off x="1187624" y="1268760"/>
            <a:ext cx="6480720" cy="461665"/>
          </a:xfrm>
          <a:prstGeom prst="rect">
            <a:avLst/>
          </a:prstGeom>
          <a:noFill/>
        </p:spPr>
        <p:txBody>
          <a:bodyPr wrap="square" rtlCol="0">
            <a:spAutoFit/>
          </a:bodyPr>
          <a:lstStyle/>
          <a:p>
            <a:pPr algn="ctr"/>
            <a:r>
              <a:rPr lang="es-ES_tradnl" sz="2400" b="1" dirty="0" smtClean="0">
                <a:effectLst>
                  <a:outerShdw blurRad="38100" dist="38100" dir="2700000" algn="tl">
                    <a:srgbClr val="000000">
                      <a:alpha val="43137"/>
                    </a:srgbClr>
                  </a:outerShdw>
                </a:effectLst>
              </a:rPr>
              <a:t>Diversidad  de frecuencia esquema de ida </a:t>
            </a:r>
            <a:endParaRPr lang="en-US" sz="2400" b="1" dirty="0">
              <a:effectLst>
                <a:outerShdw blurRad="38100" dist="38100" dir="2700000" algn="tl">
                  <a:srgbClr val="000000">
                    <a:alpha val="43137"/>
                  </a:srgbClr>
                </a:outerShdw>
              </a:effectLst>
            </a:endParaRPr>
          </a:p>
        </p:txBody>
      </p:sp>
      <p:cxnSp>
        <p:nvCxnSpPr>
          <p:cNvPr id="84" name="83 Conector recto de flecha"/>
          <p:cNvCxnSpPr>
            <a:endCxn id="40971" idx="2"/>
          </p:cNvCxnSpPr>
          <p:nvPr/>
        </p:nvCxnSpPr>
        <p:spPr>
          <a:xfrm>
            <a:off x="2915816" y="2996952"/>
            <a:ext cx="846264" cy="131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3"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aphicFrame>
        <p:nvGraphicFramePr>
          <p:cNvPr id="47218" name="Object 114"/>
          <p:cNvGraphicFramePr>
            <a:graphicFrameLocks noChangeAspect="1"/>
          </p:cNvGraphicFramePr>
          <p:nvPr/>
        </p:nvGraphicFramePr>
        <p:xfrm>
          <a:off x="0" y="7743825"/>
          <a:ext cx="180975" cy="352425"/>
        </p:xfrm>
        <a:graphic>
          <a:graphicData uri="http://schemas.openxmlformats.org/presentationml/2006/ole">
            <p:oleObj spid="_x0000_s47218" name="Ecuación" r:id="rId4" imgW="215806" imgH="431613" progId="Equation.3">
              <p:embed/>
            </p:oleObj>
          </a:graphicData>
        </a:graphic>
      </p:graphicFrame>
      <p:graphicFrame>
        <p:nvGraphicFramePr>
          <p:cNvPr id="47210" name="Object 106"/>
          <p:cNvGraphicFramePr>
            <a:graphicFrameLocks noChangeAspect="1"/>
          </p:cNvGraphicFramePr>
          <p:nvPr/>
        </p:nvGraphicFramePr>
        <p:xfrm>
          <a:off x="0" y="8553450"/>
          <a:ext cx="180975" cy="352425"/>
        </p:xfrm>
        <a:graphic>
          <a:graphicData uri="http://schemas.openxmlformats.org/presentationml/2006/ole">
            <p:oleObj spid="_x0000_s47210" name="Ecuación" r:id="rId5" imgW="215806" imgH="431613" progId="Equation.3">
              <p:embed/>
            </p:oleObj>
          </a:graphicData>
        </a:graphic>
      </p:graphicFrame>
      <p:graphicFrame>
        <p:nvGraphicFramePr>
          <p:cNvPr id="47208" name="Object 104"/>
          <p:cNvGraphicFramePr>
            <a:graphicFrameLocks noChangeAspect="1"/>
          </p:cNvGraphicFramePr>
          <p:nvPr/>
        </p:nvGraphicFramePr>
        <p:xfrm>
          <a:off x="0" y="9363075"/>
          <a:ext cx="180975" cy="352425"/>
        </p:xfrm>
        <a:graphic>
          <a:graphicData uri="http://schemas.openxmlformats.org/presentationml/2006/ole">
            <p:oleObj spid="_x0000_s47208" name="Ecuación" r:id="rId6" imgW="215806" imgH="431613" progId="Equation.3">
              <p:embed/>
            </p:oleObj>
          </a:graphicData>
        </a:graphic>
      </p:graphicFrame>
      <p:grpSp>
        <p:nvGrpSpPr>
          <p:cNvPr id="47195" name="Group 91"/>
          <p:cNvGrpSpPr>
            <a:grpSpLocks/>
          </p:cNvGrpSpPr>
          <p:nvPr/>
        </p:nvGrpSpPr>
        <p:grpSpPr bwMode="auto">
          <a:xfrm>
            <a:off x="1835696" y="1484784"/>
            <a:ext cx="4824536" cy="4680520"/>
            <a:chOff x="3668" y="-202"/>
            <a:chExt cx="5040" cy="5139"/>
          </a:xfrm>
          <a:effectLst>
            <a:innerShdw blurRad="114300">
              <a:prstClr val="black"/>
            </a:innerShdw>
          </a:effectLst>
        </p:grpSpPr>
        <p:sp>
          <p:nvSpPr>
            <p:cNvPr id="47269" name="Line 165"/>
            <p:cNvSpPr>
              <a:spLocks noChangeShapeType="1"/>
            </p:cNvSpPr>
            <p:nvPr/>
          </p:nvSpPr>
          <p:spPr bwMode="auto">
            <a:xfrm>
              <a:off x="7063" y="4529"/>
              <a:ext cx="1645" cy="1"/>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8" name="Line 164"/>
            <p:cNvSpPr>
              <a:spLocks noChangeShapeType="1"/>
            </p:cNvSpPr>
            <p:nvPr/>
          </p:nvSpPr>
          <p:spPr bwMode="auto">
            <a:xfrm>
              <a:off x="5099" y="-137"/>
              <a:ext cx="9" cy="4666"/>
            </a:xfrm>
            <a:prstGeom prst="line">
              <a:avLst/>
            </a:prstGeom>
            <a:noFill/>
            <a:ln w="762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7" name="Line 163"/>
            <p:cNvSpPr>
              <a:spLocks noChangeShapeType="1"/>
            </p:cNvSpPr>
            <p:nvPr/>
          </p:nvSpPr>
          <p:spPr bwMode="auto">
            <a:xfrm>
              <a:off x="7259" y="-137"/>
              <a:ext cx="9" cy="4666"/>
            </a:xfrm>
            <a:prstGeom prst="line">
              <a:avLst/>
            </a:prstGeom>
            <a:noFill/>
            <a:ln w="762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6" name="Oval 162"/>
            <p:cNvSpPr>
              <a:spLocks noChangeArrowheads="1"/>
            </p:cNvSpPr>
            <p:nvPr/>
          </p:nvSpPr>
          <p:spPr bwMode="auto">
            <a:xfrm>
              <a:off x="5211" y="-202"/>
              <a:ext cx="206" cy="616"/>
            </a:xfrm>
            <a:prstGeom prst="ellipse">
              <a:avLst/>
            </a:prstGeom>
            <a:solidFill>
              <a:srgbClr val="00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5" name="Oval 161"/>
            <p:cNvSpPr>
              <a:spLocks noChangeArrowheads="1"/>
            </p:cNvSpPr>
            <p:nvPr/>
          </p:nvSpPr>
          <p:spPr bwMode="auto">
            <a:xfrm>
              <a:off x="6960" y="-202"/>
              <a:ext cx="205" cy="616"/>
            </a:xfrm>
            <a:prstGeom prst="ellipse">
              <a:avLst/>
            </a:prstGeom>
            <a:solidFill>
              <a:srgbClr val="00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4" name="Oval 160"/>
            <p:cNvSpPr>
              <a:spLocks noChangeArrowheads="1"/>
            </p:cNvSpPr>
            <p:nvPr/>
          </p:nvSpPr>
          <p:spPr bwMode="auto">
            <a:xfrm>
              <a:off x="5211" y="724"/>
              <a:ext cx="204" cy="617"/>
            </a:xfrm>
            <a:prstGeom prst="ellipse">
              <a:avLst/>
            </a:prstGeom>
            <a:solidFill>
              <a:srgbClr val="00FF0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3" name="Oval 159"/>
            <p:cNvSpPr>
              <a:spLocks noChangeArrowheads="1"/>
            </p:cNvSpPr>
            <p:nvPr/>
          </p:nvSpPr>
          <p:spPr bwMode="auto">
            <a:xfrm>
              <a:off x="6960" y="724"/>
              <a:ext cx="205" cy="617"/>
            </a:xfrm>
            <a:prstGeom prst="ellipse">
              <a:avLst/>
            </a:prstGeom>
            <a:solidFill>
              <a:srgbClr val="00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2" name="Oval 158"/>
            <p:cNvSpPr>
              <a:spLocks noChangeArrowheads="1"/>
            </p:cNvSpPr>
            <p:nvPr/>
          </p:nvSpPr>
          <p:spPr bwMode="auto">
            <a:xfrm>
              <a:off x="5211" y="2164"/>
              <a:ext cx="206" cy="61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1" name="Oval 157"/>
            <p:cNvSpPr>
              <a:spLocks noChangeArrowheads="1"/>
            </p:cNvSpPr>
            <p:nvPr/>
          </p:nvSpPr>
          <p:spPr bwMode="auto">
            <a:xfrm>
              <a:off x="6960" y="2164"/>
              <a:ext cx="205" cy="61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60" name="Oval 156"/>
            <p:cNvSpPr>
              <a:spLocks noChangeArrowheads="1"/>
            </p:cNvSpPr>
            <p:nvPr/>
          </p:nvSpPr>
          <p:spPr bwMode="auto">
            <a:xfrm>
              <a:off x="5211" y="3090"/>
              <a:ext cx="206" cy="61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59" name="Oval 155"/>
            <p:cNvSpPr>
              <a:spLocks noChangeArrowheads="1"/>
            </p:cNvSpPr>
            <p:nvPr/>
          </p:nvSpPr>
          <p:spPr bwMode="auto">
            <a:xfrm>
              <a:off x="6960" y="3090"/>
              <a:ext cx="205" cy="615"/>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57" name="Text Box 153"/>
            <p:cNvSpPr txBox="1">
              <a:spLocks noChangeArrowheads="1"/>
            </p:cNvSpPr>
            <p:nvPr/>
          </p:nvSpPr>
          <p:spPr bwMode="auto">
            <a:xfrm>
              <a:off x="3874" y="-202"/>
              <a:ext cx="474" cy="617"/>
            </a:xfrm>
            <a:prstGeom prst="rect">
              <a:avLst/>
            </a:prstGeom>
            <a:solidFill>
              <a:srgbClr val="FFFF00"/>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Tx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f1</a:t>
              </a:r>
              <a:endParaRPr lang="en-US" sz="1000" b="1" dirty="0">
                <a:effectLst>
                  <a:outerShdw blurRad="38100" dist="38100" dir="2700000" algn="tl">
                    <a:srgbClr val="000000">
                      <a:alpha val="43137"/>
                    </a:srgbClr>
                  </a:outerShdw>
                </a:effectLst>
              </a:endParaRPr>
            </a:p>
          </p:txBody>
        </p:sp>
        <p:sp>
          <p:nvSpPr>
            <p:cNvPr id="47256" name="Line 152"/>
            <p:cNvSpPr>
              <a:spLocks noChangeShapeType="1"/>
            </p:cNvSpPr>
            <p:nvPr/>
          </p:nvSpPr>
          <p:spPr bwMode="auto">
            <a:xfrm>
              <a:off x="4388" y="107"/>
              <a:ext cx="823"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54" name="Text Box 150"/>
            <p:cNvSpPr txBox="1">
              <a:spLocks noChangeArrowheads="1"/>
            </p:cNvSpPr>
            <p:nvPr/>
          </p:nvSpPr>
          <p:spPr bwMode="auto">
            <a:xfrm>
              <a:off x="7783" y="-202"/>
              <a:ext cx="474" cy="617"/>
            </a:xfrm>
            <a:prstGeom prst="rect">
              <a:avLst/>
            </a:prstGeom>
            <a:solidFill>
              <a:srgbClr val="00FFCC"/>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Tx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f3</a:t>
              </a:r>
              <a:endParaRPr lang="en-US" sz="1000" b="1" dirty="0">
                <a:effectLst>
                  <a:outerShdw blurRad="38100" dist="38100" dir="2700000" algn="tl">
                    <a:srgbClr val="000000">
                      <a:alpha val="43137"/>
                    </a:srgbClr>
                  </a:outerShdw>
                </a:effectLst>
              </a:endParaRPr>
            </a:p>
          </p:txBody>
        </p:sp>
        <p:sp>
          <p:nvSpPr>
            <p:cNvPr id="47252" name="Text Box 148"/>
            <p:cNvSpPr txBox="1">
              <a:spLocks noChangeArrowheads="1"/>
            </p:cNvSpPr>
            <p:nvPr/>
          </p:nvSpPr>
          <p:spPr bwMode="auto">
            <a:xfrm>
              <a:off x="7783" y="621"/>
              <a:ext cx="503" cy="656"/>
            </a:xfrm>
            <a:prstGeom prst="rect">
              <a:avLst/>
            </a:prstGeom>
            <a:solidFill>
              <a:srgbClr val="FFFF00"/>
            </a:solidFill>
            <a:ln w="9525">
              <a:solidFill>
                <a:srgbClr val="000000"/>
              </a:solidFill>
              <a:miter lim="800000"/>
              <a:headEnd/>
              <a:tailEnd/>
            </a:ln>
            <a:effectLst>
              <a:innerShdw blurRad="114300">
                <a:prstClr val="black"/>
              </a:innerShdw>
            </a:effectLst>
            <a:scene3d>
              <a:camera prst="orthographicFront"/>
              <a:lightRig rig="threePt" dir="t"/>
            </a:scene3d>
            <a:sp3d>
              <a:bevelT prst="relaxedInset"/>
            </a:sp3d>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Rx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f1</a:t>
              </a:r>
              <a:endParaRPr lang="en-US" sz="1000" b="1" dirty="0">
                <a:effectLst>
                  <a:outerShdw blurRad="38100" dist="38100" dir="2700000" algn="tl">
                    <a:srgbClr val="000000">
                      <a:alpha val="43137"/>
                    </a:srgbClr>
                  </a:outerShdw>
                </a:effectLst>
              </a:endParaRPr>
            </a:p>
          </p:txBody>
        </p:sp>
        <p:sp>
          <p:nvSpPr>
            <p:cNvPr id="47251" name="Line 147"/>
            <p:cNvSpPr>
              <a:spLocks noChangeShapeType="1"/>
            </p:cNvSpPr>
            <p:nvPr/>
          </p:nvSpPr>
          <p:spPr bwMode="auto">
            <a:xfrm>
              <a:off x="5314" y="107"/>
              <a:ext cx="1748" cy="1"/>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50" name="Line 146"/>
            <p:cNvSpPr>
              <a:spLocks noChangeShapeType="1"/>
            </p:cNvSpPr>
            <p:nvPr/>
          </p:nvSpPr>
          <p:spPr bwMode="auto">
            <a:xfrm>
              <a:off x="7165" y="107"/>
              <a:ext cx="61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49" name="Line 145"/>
            <p:cNvSpPr>
              <a:spLocks noChangeShapeType="1"/>
            </p:cNvSpPr>
            <p:nvPr/>
          </p:nvSpPr>
          <p:spPr bwMode="auto">
            <a:xfrm flipH="1">
              <a:off x="5314" y="107"/>
              <a:ext cx="1748" cy="925"/>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48" name="Line 144"/>
            <p:cNvSpPr>
              <a:spLocks noChangeShapeType="1"/>
            </p:cNvSpPr>
            <p:nvPr/>
          </p:nvSpPr>
          <p:spPr bwMode="auto">
            <a:xfrm>
              <a:off x="7577" y="107"/>
              <a:ext cx="1" cy="8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47" name="Line 143"/>
            <p:cNvSpPr>
              <a:spLocks noChangeShapeType="1"/>
            </p:cNvSpPr>
            <p:nvPr/>
          </p:nvSpPr>
          <p:spPr bwMode="auto">
            <a:xfrm>
              <a:off x="7577" y="930"/>
              <a:ext cx="206"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42" name="Line 138"/>
            <p:cNvSpPr>
              <a:spLocks noChangeShapeType="1"/>
            </p:cNvSpPr>
            <p:nvPr/>
          </p:nvSpPr>
          <p:spPr bwMode="auto">
            <a:xfrm>
              <a:off x="7165" y="1032"/>
              <a:ext cx="31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41" name="Line 137"/>
            <p:cNvSpPr>
              <a:spLocks noChangeShapeType="1"/>
            </p:cNvSpPr>
            <p:nvPr/>
          </p:nvSpPr>
          <p:spPr bwMode="auto">
            <a:xfrm>
              <a:off x="7474" y="1032"/>
              <a:ext cx="1"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40" name="Line 136"/>
            <p:cNvSpPr>
              <a:spLocks noChangeShapeType="1"/>
            </p:cNvSpPr>
            <p:nvPr/>
          </p:nvSpPr>
          <p:spPr bwMode="auto">
            <a:xfrm>
              <a:off x="7474" y="1752"/>
              <a:ext cx="308"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38" name="Text Box 134"/>
            <p:cNvSpPr txBox="1">
              <a:spLocks noChangeArrowheads="1"/>
            </p:cNvSpPr>
            <p:nvPr/>
          </p:nvSpPr>
          <p:spPr bwMode="auto">
            <a:xfrm>
              <a:off x="3874" y="621"/>
              <a:ext cx="502" cy="656"/>
            </a:xfrm>
            <a:prstGeom prst="rect">
              <a:avLst/>
            </a:prstGeom>
            <a:solidFill>
              <a:srgbClr val="00FFCC"/>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u="sng" dirty="0" err="1" smtClean="0"/>
                <a:t>Rx</a:t>
              </a:r>
              <a:endParaRPr lang="es-ES_tradnl" sz="1000" b="1" u="sng" dirty="0" smtClean="0"/>
            </a:p>
            <a:p>
              <a:pPr algn="ctr"/>
              <a:r>
                <a:rPr lang="es-ES_tradnl" sz="1000" b="1" u="sng" dirty="0" smtClean="0"/>
                <a:t>f3</a:t>
              </a:r>
              <a:endParaRPr lang="en-US" sz="1000" b="1" u="sng" dirty="0"/>
            </a:p>
          </p:txBody>
        </p:sp>
        <p:sp>
          <p:nvSpPr>
            <p:cNvPr id="47235" name="Line 131"/>
            <p:cNvSpPr>
              <a:spLocks noChangeShapeType="1"/>
            </p:cNvSpPr>
            <p:nvPr/>
          </p:nvSpPr>
          <p:spPr bwMode="auto">
            <a:xfrm>
              <a:off x="4594" y="107"/>
              <a:ext cx="1" cy="8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34" name="Line 130"/>
            <p:cNvSpPr>
              <a:spLocks noChangeShapeType="1"/>
            </p:cNvSpPr>
            <p:nvPr/>
          </p:nvSpPr>
          <p:spPr bwMode="auto">
            <a:xfrm flipH="1">
              <a:off x="4388" y="930"/>
              <a:ext cx="206"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33" name="Line 129"/>
            <p:cNvSpPr>
              <a:spLocks noChangeShapeType="1"/>
            </p:cNvSpPr>
            <p:nvPr/>
          </p:nvSpPr>
          <p:spPr bwMode="auto">
            <a:xfrm>
              <a:off x="5931" y="107"/>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32" name="Line 128"/>
            <p:cNvSpPr>
              <a:spLocks noChangeShapeType="1"/>
            </p:cNvSpPr>
            <p:nvPr/>
          </p:nvSpPr>
          <p:spPr bwMode="auto">
            <a:xfrm>
              <a:off x="6034" y="107"/>
              <a:ext cx="309" cy="1"/>
            </a:xfrm>
            <a:prstGeom prst="line">
              <a:avLst/>
            </a:pr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31" name="Line 127"/>
            <p:cNvSpPr>
              <a:spLocks noChangeShapeType="1"/>
            </p:cNvSpPr>
            <p:nvPr/>
          </p:nvSpPr>
          <p:spPr bwMode="auto">
            <a:xfrm>
              <a:off x="5314" y="107"/>
              <a:ext cx="1749" cy="925"/>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30" name="Line 126"/>
            <p:cNvSpPr>
              <a:spLocks noChangeShapeType="1"/>
            </p:cNvSpPr>
            <p:nvPr/>
          </p:nvSpPr>
          <p:spPr bwMode="auto">
            <a:xfrm flipH="1">
              <a:off x="4800" y="1032"/>
              <a:ext cx="41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29" name="Line 125"/>
            <p:cNvSpPr>
              <a:spLocks noChangeShapeType="1"/>
            </p:cNvSpPr>
            <p:nvPr/>
          </p:nvSpPr>
          <p:spPr bwMode="auto">
            <a:xfrm>
              <a:off x="4800" y="1032"/>
              <a:ext cx="1"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28" name="Line 124"/>
            <p:cNvSpPr>
              <a:spLocks noChangeShapeType="1"/>
            </p:cNvSpPr>
            <p:nvPr/>
          </p:nvSpPr>
          <p:spPr bwMode="auto">
            <a:xfrm>
              <a:off x="4388" y="1752"/>
              <a:ext cx="412" cy="1"/>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7227" name="Line 123"/>
            <p:cNvSpPr>
              <a:spLocks noChangeShapeType="1"/>
            </p:cNvSpPr>
            <p:nvPr/>
          </p:nvSpPr>
          <p:spPr bwMode="auto">
            <a:xfrm>
              <a:off x="5314" y="2472"/>
              <a:ext cx="1749"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26" name="Line 122"/>
            <p:cNvSpPr>
              <a:spLocks noChangeShapeType="1"/>
            </p:cNvSpPr>
            <p:nvPr/>
          </p:nvSpPr>
          <p:spPr bwMode="auto">
            <a:xfrm>
              <a:off x="6034" y="2472"/>
              <a:ext cx="309" cy="0"/>
            </a:xfrm>
            <a:prstGeom prst="line">
              <a:avLst/>
            </a:prstGeom>
            <a:noFill/>
            <a:ln w="381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25" name="Line 121"/>
            <p:cNvSpPr>
              <a:spLocks noChangeShapeType="1"/>
            </p:cNvSpPr>
            <p:nvPr/>
          </p:nvSpPr>
          <p:spPr bwMode="auto">
            <a:xfrm>
              <a:off x="7165" y="2472"/>
              <a:ext cx="61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22" name="Line 118"/>
            <p:cNvSpPr>
              <a:spLocks noChangeShapeType="1"/>
            </p:cNvSpPr>
            <p:nvPr/>
          </p:nvSpPr>
          <p:spPr bwMode="auto">
            <a:xfrm flipH="1">
              <a:off x="7577" y="107"/>
              <a:ext cx="206" cy="1"/>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21" name="Line 117"/>
            <p:cNvSpPr>
              <a:spLocks noChangeShapeType="1"/>
            </p:cNvSpPr>
            <p:nvPr/>
          </p:nvSpPr>
          <p:spPr bwMode="auto">
            <a:xfrm flipH="1">
              <a:off x="4388" y="2472"/>
              <a:ext cx="823"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16" name="Line 112"/>
            <p:cNvSpPr>
              <a:spLocks noChangeShapeType="1"/>
            </p:cNvSpPr>
            <p:nvPr/>
          </p:nvSpPr>
          <p:spPr bwMode="auto">
            <a:xfrm>
              <a:off x="7577" y="2472"/>
              <a:ext cx="1"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15" name="Line 111"/>
            <p:cNvSpPr>
              <a:spLocks noChangeShapeType="1"/>
            </p:cNvSpPr>
            <p:nvPr/>
          </p:nvSpPr>
          <p:spPr bwMode="auto">
            <a:xfrm>
              <a:off x="7577" y="3192"/>
              <a:ext cx="20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14" name="Line 110"/>
            <p:cNvSpPr>
              <a:spLocks noChangeShapeType="1"/>
            </p:cNvSpPr>
            <p:nvPr/>
          </p:nvSpPr>
          <p:spPr bwMode="auto">
            <a:xfrm flipH="1">
              <a:off x="7577" y="2472"/>
              <a:ext cx="206" cy="1"/>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13" name="Line 109"/>
            <p:cNvSpPr>
              <a:spLocks noChangeShapeType="1"/>
            </p:cNvSpPr>
            <p:nvPr/>
          </p:nvSpPr>
          <p:spPr bwMode="auto">
            <a:xfrm>
              <a:off x="7165" y="3398"/>
              <a:ext cx="30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12" name="Line 108"/>
            <p:cNvSpPr>
              <a:spLocks noChangeShapeType="1"/>
            </p:cNvSpPr>
            <p:nvPr/>
          </p:nvSpPr>
          <p:spPr bwMode="auto">
            <a:xfrm>
              <a:off x="7474" y="3398"/>
              <a:ext cx="0" cy="61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11" name="Line 107"/>
            <p:cNvSpPr>
              <a:spLocks noChangeShapeType="1"/>
            </p:cNvSpPr>
            <p:nvPr/>
          </p:nvSpPr>
          <p:spPr bwMode="auto">
            <a:xfrm>
              <a:off x="7474" y="4015"/>
              <a:ext cx="30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06" name="Line 102"/>
            <p:cNvSpPr>
              <a:spLocks noChangeShapeType="1"/>
            </p:cNvSpPr>
            <p:nvPr/>
          </p:nvSpPr>
          <p:spPr bwMode="auto">
            <a:xfrm>
              <a:off x="5314" y="2472"/>
              <a:ext cx="1749" cy="926"/>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05" name="Line 101"/>
            <p:cNvSpPr>
              <a:spLocks noChangeShapeType="1"/>
            </p:cNvSpPr>
            <p:nvPr/>
          </p:nvSpPr>
          <p:spPr bwMode="auto">
            <a:xfrm flipH="1">
              <a:off x="5314" y="2472"/>
              <a:ext cx="1749" cy="926"/>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04" name="Line 100"/>
            <p:cNvSpPr>
              <a:spLocks noChangeShapeType="1"/>
            </p:cNvSpPr>
            <p:nvPr/>
          </p:nvSpPr>
          <p:spPr bwMode="auto">
            <a:xfrm>
              <a:off x="4594" y="2472"/>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03" name="Line 99"/>
            <p:cNvSpPr>
              <a:spLocks noChangeShapeType="1"/>
            </p:cNvSpPr>
            <p:nvPr/>
          </p:nvSpPr>
          <p:spPr bwMode="auto">
            <a:xfrm flipH="1">
              <a:off x="4388" y="3192"/>
              <a:ext cx="20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202" name="Line 98"/>
            <p:cNvSpPr>
              <a:spLocks noChangeShapeType="1"/>
            </p:cNvSpPr>
            <p:nvPr/>
          </p:nvSpPr>
          <p:spPr bwMode="auto">
            <a:xfrm flipH="1">
              <a:off x="4800" y="3398"/>
              <a:ext cx="41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01" name="Line 97"/>
            <p:cNvSpPr>
              <a:spLocks noChangeShapeType="1"/>
            </p:cNvSpPr>
            <p:nvPr/>
          </p:nvSpPr>
          <p:spPr bwMode="auto">
            <a:xfrm>
              <a:off x="4800" y="3398"/>
              <a:ext cx="0" cy="61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00" name="Line 96"/>
            <p:cNvSpPr>
              <a:spLocks noChangeShapeType="1"/>
            </p:cNvSpPr>
            <p:nvPr/>
          </p:nvSpPr>
          <p:spPr bwMode="auto">
            <a:xfrm flipH="1">
              <a:off x="4388" y="4015"/>
              <a:ext cx="41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199" name="Line 95"/>
            <p:cNvSpPr>
              <a:spLocks noChangeShapeType="1"/>
            </p:cNvSpPr>
            <p:nvPr/>
          </p:nvSpPr>
          <p:spPr bwMode="auto">
            <a:xfrm>
              <a:off x="3668" y="4529"/>
              <a:ext cx="1749" cy="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98" name="Freeform 94"/>
            <p:cNvSpPr>
              <a:spLocks/>
            </p:cNvSpPr>
            <p:nvPr/>
          </p:nvSpPr>
          <p:spPr bwMode="auto">
            <a:xfrm>
              <a:off x="5437" y="4529"/>
              <a:ext cx="1626" cy="408"/>
            </a:xfrm>
            <a:custGeom>
              <a:avLst/>
              <a:gdLst/>
              <a:ahLst/>
              <a:cxnLst>
                <a:cxn ang="0">
                  <a:pos x="0" y="30"/>
                </a:cxn>
                <a:cxn ang="0">
                  <a:pos x="180" y="195"/>
                </a:cxn>
                <a:cxn ang="0">
                  <a:pos x="255" y="345"/>
                </a:cxn>
                <a:cxn ang="0">
                  <a:pos x="300" y="330"/>
                </a:cxn>
                <a:cxn ang="0">
                  <a:pos x="390" y="330"/>
                </a:cxn>
                <a:cxn ang="0">
                  <a:pos x="435" y="390"/>
                </a:cxn>
                <a:cxn ang="0">
                  <a:pos x="600" y="375"/>
                </a:cxn>
                <a:cxn ang="0">
                  <a:pos x="645" y="420"/>
                </a:cxn>
                <a:cxn ang="0">
                  <a:pos x="735" y="450"/>
                </a:cxn>
                <a:cxn ang="0">
                  <a:pos x="1035" y="435"/>
                </a:cxn>
                <a:cxn ang="0">
                  <a:pos x="1125" y="375"/>
                </a:cxn>
                <a:cxn ang="0">
                  <a:pos x="1200" y="450"/>
                </a:cxn>
                <a:cxn ang="0">
                  <a:pos x="1230" y="405"/>
                </a:cxn>
                <a:cxn ang="0">
                  <a:pos x="1275" y="375"/>
                </a:cxn>
                <a:cxn ang="0">
                  <a:pos x="1365" y="405"/>
                </a:cxn>
                <a:cxn ang="0">
                  <a:pos x="1410" y="450"/>
                </a:cxn>
                <a:cxn ang="0">
                  <a:pos x="1515" y="480"/>
                </a:cxn>
                <a:cxn ang="0">
                  <a:pos x="1680" y="375"/>
                </a:cxn>
                <a:cxn ang="0">
                  <a:pos x="1710" y="240"/>
                </a:cxn>
                <a:cxn ang="0">
                  <a:pos x="1740" y="150"/>
                </a:cxn>
                <a:cxn ang="0">
                  <a:pos x="1785" y="120"/>
                </a:cxn>
                <a:cxn ang="0">
                  <a:pos x="1800" y="0"/>
                </a:cxn>
              </a:cxnLst>
              <a:rect l="0" t="0" r="r" b="b"/>
              <a:pathLst>
                <a:path w="1808" h="480">
                  <a:moveTo>
                    <a:pt x="0" y="30"/>
                  </a:moveTo>
                  <a:cubicBezTo>
                    <a:pt x="83" y="58"/>
                    <a:pt x="130" y="128"/>
                    <a:pt x="180" y="195"/>
                  </a:cubicBezTo>
                  <a:cubicBezTo>
                    <a:pt x="214" y="332"/>
                    <a:pt x="176" y="292"/>
                    <a:pt x="255" y="345"/>
                  </a:cubicBezTo>
                  <a:cubicBezTo>
                    <a:pt x="270" y="340"/>
                    <a:pt x="284" y="330"/>
                    <a:pt x="300" y="330"/>
                  </a:cubicBezTo>
                  <a:cubicBezTo>
                    <a:pt x="420" y="330"/>
                    <a:pt x="270" y="370"/>
                    <a:pt x="390" y="330"/>
                  </a:cubicBezTo>
                  <a:cubicBezTo>
                    <a:pt x="405" y="350"/>
                    <a:pt x="416" y="374"/>
                    <a:pt x="435" y="390"/>
                  </a:cubicBezTo>
                  <a:cubicBezTo>
                    <a:pt x="481" y="428"/>
                    <a:pt x="553" y="391"/>
                    <a:pt x="600" y="375"/>
                  </a:cubicBezTo>
                  <a:cubicBezTo>
                    <a:pt x="615" y="390"/>
                    <a:pt x="626" y="410"/>
                    <a:pt x="645" y="420"/>
                  </a:cubicBezTo>
                  <a:cubicBezTo>
                    <a:pt x="673" y="435"/>
                    <a:pt x="735" y="450"/>
                    <a:pt x="735" y="450"/>
                  </a:cubicBezTo>
                  <a:cubicBezTo>
                    <a:pt x="835" y="445"/>
                    <a:pt x="937" y="454"/>
                    <a:pt x="1035" y="435"/>
                  </a:cubicBezTo>
                  <a:cubicBezTo>
                    <a:pt x="1070" y="428"/>
                    <a:pt x="1125" y="375"/>
                    <a:pt x="1125" y="375"/>
                  </a:cubicBezTo>
                  <a:cubicBezTo>
                    <a:pt x="1134" y="389"/>
                    <a:pt x="1171" y="456"/>
                    <a:pt x="1200" y="450"/>
                  </a:cubicBezTo>
                  <a:cubicBezTo>
                    <a:pt x="1218" y="446"/>
                    <a:pt x="1217" y="418"/>
                    <a:pt x="1230" y="405"/>
                  </a:cubicBezTo>
                  <a:cubicBezTo>
                    <a:pt x="1243" y="392"/>
                    <a:pt x="1260" y="385"/>
                    <a:pt x="1275" y="375"/>
                  </a:cubicBezTo>
                  <a:cubicBezTo>
                    <a:pt x="1305" y="385"/>
                    <a:pt x="1343" y="383"/>
                    <a:pt x="1365" y="405"/>
                  </a:cubicBezTo>
                  <a:cubicBezTo>
                    <a:pt x="1380" y="420"/>
                    <a:pt x="1392" y="439"/>
                    <a:pt x="1410" y="450"/>
                  </a:cubicBezTo>
                  <a:cubicBezTo>
                    <a:pt x="1442" y="468"/>
                    <a:pt x="1480" y="468"/>
                    <a:pt x="1515" y="480"/>
                  </a:cubicBezTo>
                  <a:cubicBezTo>
                    <a:pt x="1625" y="462"/>
                    <a:pt x="1621" y="463"/>
                    <a:pt x="1680" y="375"/>
                  </a:cubicBezTo>
                  <a:cubicBezTo>
                    <a:pt x="1691" y="330"/>
                    <a:pt x="1698" y="284"/>
                    <a:pt x="1710" y="240"/>
                  </a:cubicBezTo>
                  <a:cubicBezTo>
                    <a:pt x="1718" y="209"/>
                    <a:pt x="1714" y="168"/>
                    <a:pt x="1740" y="150"/>
                  </a:cubicBezTo>
                  <a:cubicBezTo>
                    <a:pt x="1755" y="140"/>
                    <a:pt x="1770" y="130"/>
                    <a:pt x="1785" y="120"/>
                  </a:cubicBezTo>
                  <a:cubicBezTo>
                    <a:pt x="1808" y="51"/>
                    <a:pt x="1800" y="91"/>
                    <a:pt x="1800" y="0"/>
                  </a:cubicBez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97" name="Line 93"/>
            <p:cNvSpPr>
              <a:spLocks noChangeShapeType="1"/>
            </p:cNvSpPr>
            <p:nvPr/>
          </p:nvSpPr>
          <p:spPr bwMode="auto">
            <a:xfrm>
              <a:off x="4388" y="115"/>
              <a:ext cx="20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196" name="Line 92"/>
            <p:cNvSpPr>
              <a:spLocks noChangeShapeType="1"/>
            </p:cNvSpPr>
            <p:nvPr/>
          </p:nvSpPr>
          <p:spPr bwMode="auto">
            <a:xfrm>
              <a:off x="4388" y="2481"/>
              <a:ext cx="206"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47272" name="Rectangle 168"/>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7273" name="Rectangle 169"/>
          <p:cNvSpPr>
            <a:spLocks noChangeArrowheads="1"/>
          </p:cNvSpPr>
          <p:nvPr/>
        </p:nvSpPr>
        <p:spPr bwMode="auto">
          <a:xfrm>
            <a:off x="0" y="80962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74" name="Rectangle 170"/>
          <p:cNvSpPr>
            <a:spLocks noChangeArrowheads="1"/>
          </p:cNvSpPr>
          <p:nvPr/>
        </p:nvSpPr>
        <p:spPr bwMode="auto">
          <a:xfrm>
            <a:off x="0" y="1619250"/>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75" name="Rectangle 171"/>
          <p:cNvSpPr>
            <a:spLocks noChangeArrowheads="1"/>
          </p:cNvSpPr>
          <p:nvPr/>
        </p:nvSpPr>
        <p:spPr bwMode="auto">
          <a:xfrm>
            <a:off x="0" y="242887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76" name="Rectangle 172"/>
          <p:cNvSpPr>
            <a:spLocks noChangeArrowheads="1"/>
          </p:cNvSpPr>
          <p:nvPr/>
        </p:nvSpPr>
        <p:spPr bwMode="auto">
          <a:xfrm>
            <a:off x="0" y="3238500"/>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77" name="Rectangle 173"/>
          <p:cNvSpPr>
            <a:spLocks noChangeArrowheads="1"/>
          </p:cNvSpPr>
          <p:nvPr/>
        </p:nvSpPr>
        <p:spPr bwMode="auto">
          <a:xfrm>
            <a:off x="0" y="404812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78" name="Rectangle 174"/>
          <p:cNvSpPr>
            <a:spLocks noChangeArrowheads="1"/>
          </p:cNvSpPr>
          <p:nvPr/>
        </p:nvSpPr>
        <p:spPr bwMode="auto">
          <a:xfrm>
            <a:off x="0" y="4857750"/>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79" name="Rectangle 175"/>
          <p:cNvSpPr>
            <a:spLocks noChangeArrowheads="1"/>
          </p:cNvSpPr>
          <p:nvPr/>
        </p:nvSpPr>
        <p:spPr bwMode="auto">
          <a:xfrm>
            <a:off x="0" y="566737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80" name="Rectangle 176"/>
          <p:cNvSpPr>
            <a:spLocks noChangeArrowheads="1"/>
          </p:cNvSpPr>
          <p:nvPr/>
        </p:nvSpPr>
        <p:spPr bwMode="auto">
          <a:xfrm>
            <a:off x="0" y="6477000"/>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81" name="Rectangle 177"/>
          <p:cNvSpPr>
            <a:spLocks noChangeArrowheads="1"/>
          </p:cNvSpPr>
          <p:nvPr/>
        </p:nvSpPr>
        <p:spPr bwMode="auto">
          <a:xfrm>
            <a:off x="0" y="728662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82" name="Rectangle 178"/>
          <p:cNvSpPr>
            <a:spLocks noChangeArrowheads="1"/>
          </p:cNvSpPr>
          <p:nvPr/>
        </p:nvSpPr>
        <p:spPr bwMode="auto">
          <a:xfrm>
            <a:off x="0" y="8096250"/>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83" name="Rectangle 179"/>
          <p:cNvSpPr>
            <a:spLocks noChangeArrowheads="1"/>
          </p:cNvSpPr>
          <p:nvPr/>
        </p:nvSpPr>
        <p:spPr bwMode="auto">
          <a:xfrm>
            <a:off x="0" y="890587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284" name="Rectangle 180"/>
          <p:cNvSpPr>
            <a:spLocks noChangeArrowheads="1"/>
          </p:cNvSpPr>
          <p:nvPr/>
        </p:nvSpPr>
        <p:spPr bwMode="auto">
          <a:xfrm>
            <a:off x="0" y="9715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fig. 5.4.1</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5" name="Text Box 153"/>
          <p:cNvSpPr txBox="1">
            <a:spLocks noChangeArrowheads="1"/>
          </p:cNvSpPr>
          <p:nvPr/>
        </p:nvSpPr>
        <p:spPr bwMode="auto">
          <a:xfrm>
            <a:off x="2051720" y="2996952"/>
            <a:ext cx="453736" cy="561954"/>
          </a:xfrm>
          <a:prstGeom prst="rect">
            <a:avLst/>
          </a:prstGeom>
          <a:solidFill>
            <a:srgbClr val="00FFCC"/>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Rx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f3</a:t>
            </a:r>
            <a:endParaRPr lang="en-US" sz="1000" b="1" dirty="0">
              <a:effectLst>
                <a:outerShdw blurRad="38100" dist="38100" dir="2700000" algn="tl">
                  <a:srgbClr val="000000">
                    <a:alpha val="43137"/>
                  </a:srgbClr>
                </a:outerShdw>
              </a:effectLst>
            </a:endParaRPr>
          </a:p>
        </p:txBody>
      </p:sp>
      <p:sp>
        <p:nvSpPr>
          <p:cNvPr id="186" name="Text Box 153"/>
          <p:cNvSpPr txBox="1">
            <a:spLocks noChangeArrowheads="1"/>
          </p:cNvSpPr>
          <p:nvPr/>
        </p:nvSpPr>
        <p:spPr bwMode="auto">
          <a:xfrm>
            <a:off x="5796136" y="2996952"/>
            <a:ext cx="453736" cy="561954"/>
          </a:xfrm>
          <a:prstGeom prst="rect">
            <a:avLst/>
          </a:prstGeom>
          <a:solidFill>
            <a:srgbClr val="FFFF00"/>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Rx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f1</a:t>
            </a:r>
            <a:endParaRPr lang="en-US" sz="1000" b="1" dirty="0">
              <a:effectLst>
                <a:outerShdw blurRad="38100" dist="38100" dir="2700000" algn="tl">
                  <a:srgbClr val="000000">
                    <a:alpha val="43137"/>
                  </a:srgbClr>
                </a:outerShdw>
              </a:effectLst>
            </a:endParaRPr>
          </a:p>
        </p:txBody>
      </p:sp>
      <p:sp>
        <p:nvSpPr>
          <p:cNvPr id="187" name="Text Box 153"/>
          <p:cNvSpPr txBox="1">
            <a:spLocks noChangeArrowheads="1"/>
          </p:cNvSpPr>
          <p:nvPr/>
        </p:nvSpPr>
        <p:spPr bwMode="auto">
          <a:xfrm>
            <a:off x="2051720" y="3645024"/>
            <a:ext cx="453736" cy="561954"/>
          </a:xfrm>
          <a:prstGeom prst="rect">
            <a:avLst/>
          </a:prstGeom>
          <a:solidFill>
            <a:schemeClr val="accent2">
              <a:lumMod val="40000"/>
              <a:lumOff val="60000"/>
            </a:schemeClr>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Tx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f2</a:t>
            </a:r>
            <a:endParaRPr lang="en-US" sz="1000" b="1" dirty="0">
              <a:effectLst>
                <a:outerShdw blurRad="38100" dist="38100" dir="2700000" algn="tl">
                  <a:srgbClr val="000000">
                    <a:alpha val="43137"/>
                  </a:srgbClr>
                </a:outerShdw>
              </a:effectLst>
            </a:endParaRPr>
          </a:p>
        </p:txBody>
      </p:sp>
      <p:sp>
        <p:nvSpPr>
          <p:cNvPr id="188" name="Text Box 153"/>
          <p:cNvSpPr txBox="1">
            <a:spLocks noChangeArrowheads="1"/>
          </p:cNvSpPr>
          <p:nvPr/>
        </p:nvSpPr>
        <p:spPr bwMode="auto">
          <a:xfrm>
            <a:off x="5796136" y="3645024"/>
            <a:ext cx="453736" cy="561954"/>
          </a:xfrm>
          <a:prstGeom prst="rect">
            <a:avLst/>
          </a:prstGeom>
          <a:solidFill>
            <a:srgbClr val="FF00FF"/>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Tx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f4</a:t>
            </a:r>
            <a:endParaRPr lang="en-US" sz="1000" b="1" dirty="0">
              <a:effectLst>
                <a:outerShdw blurRad="38100" dist="38100" dir="2700000" algn="tl">
                  <a:srgbClr val="000000">
                    <a:alpha val="43137"/>
                  </a:srgbClr>
                </a:outerShdw>
              </a:effectLst>
            </a:endParaRPr>
          </a:p>
        </p:txBody>
      </p:sp>
      <p:sp>
        <p:nvSpPr>
          <p:cNvPr id="189" name="Text Box 153"/>
          <p:cNvSpPr txBox="1">
            <a:spLocks noChangeArrowheads="1"/>
          </p:cNvSpPr>
          <p:nvPr/>
        </p:nvSpPr>
        <p:spPr bwMode="auto">
          <a:xfrm>
            <a:off x="2051720" y="4365104"/>
            <a:ext cx="453736" cy="561954"/>
          </a:xfrm>
          <a:prstGeom prst="rect">
            <a:avLst/>
          </a:prstGeom>
          <a:solidFill>
            <a:srgbClr val="FF00FF"/>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Rx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f4</a:t>
            </a:r>
            <a:endParaRPr lang="en-US" sz="1000" b="1" dirty="0">
              <a:effectLst>
                <a:outerShdw blurRad="38100" dist="38100" dir="2700000" algn="tl">
                  <a:srgbClr val="000000">
                    <a:alpha val="43137"/>
                  </a:srgbClr>
                </a:outerShdw>
              </a:effectLst>
            </a:endParaRPr>
          </a:p>
        </p:txBody>
      </p:sp>
      <p:sp>
        <p:nvSpPr>
          <p:cNvPr id="190" name="Text Box 153"/>
          <p:cNvSpPr txBox="1">
            <a:spLocks noChangeArrowheads="1"/>
          </p:cNvSpPr>
          <p:nvPr/>
        </p:nvSpPr>
        <p:spPr bwMode="auto">
          <a:xfrm>
            <a:off x="2051720" y="5085184"/>
            <a:ext cx="453736" cy="561954"/>
          </a:xfrm>
          <a:prstGeom prst="rect">
            <a:avLst/>
          </a:prstGeom>
          <a:solidFill>
            <a:srgbClr val="FF00FF"/>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Rx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f4</a:t>
            </a:r>
            <a:endParaRPr lang="en-US" sz="1000" b="1" dirty="0">
              <a:effectLst>
                <a:outerShdw blurRad="38100" dist="38100" dir="2700000" algn="tl">
                  <a:srgbClr val="000000">
                    <a:alpha val="43137"/>
                  </a:srgbClr>
                </a:outerShdw>
              </a:effectLst>
            </a:endParaRPr>
          </a:p>
        </p:txBody>
      </p:sp>
      <p:sp>
        <p:nvSpPr>
          <p:cNvPr id="191" name="Text Box 153"/>
          <p:cNvSpPr txBox="1">
            <a:spLocks noChangeArrowheads="1"/>
          </p:cNvSpPr>
          <p:nvPr/>
        </p:nvSpPr>
        <p:spPr bwMode="auto">
          <a:xfrm>
            <a:off x="5796136" y="4293096"/>
            <a:ext cx="453736" cy="561954"/>
          </a:xfrm>
          <a:prstGeom prst="rect">
            <a:avLst/>
          </a:prstGeom>
          <a:solidFill>
            <a:schemeClr val="accent2">
              <a:lumMod val="40000"/>
              <a:lumOff val="60000"/>
            </a:schemeClr>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Rx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f2</a:t>
            </a:r>
            <a:endParaRPr lang="en-US" sz="1000" b="1" dirty="0">
              <a:effectLst>
                <a:outerShdw blurRad="38100" dist="38100" dir="2700000" algn="tl">
                  <a:srgbClr val="000000">
                    <a:alpha val="43137"/>
                  </a:srgbClr>
                </a:outerShdw>
              </a:effectLst>
            </a:endParaRPr>
          </a:p>
        </p:txBody>
      </p:sp>
      <p:sp>
        <p:nvSpPr>
          <p:cNvPr id="192" name="Text Box 153"/>
          <p:cNvSpPr txBox="1">
            <a:spLocks noChangeArrowheads="1"/>
          </p:cNvSpPr>
          <p:nvPr/>
        </p:nvSpPr>
        <p:spPr bwMode="auto">
          <a:xfrm>
            <a:off x="5796136" y="5085184"/>
            <a:ext cx="453736" cy="561954"/>
          </a:xfrm>
          <a:prstGeom prst="rect">
            <a:avLst/>
          </a:prstGeom>
          <a:solidFill>
            <a:schemeClr val="accent2">
              <a:lumMod val="40000"/>
              <a:lumOff val="60000"/>
            </a:schemeClr>
          </a:solidFill>
          <a:ln w="9525">
            <a:solidFill>
              <a:srgbClr val="000000"/>
            </a:solidFill>
            <a:miter lim="800000"/>
            <a:headEnd/>
            <a:tailEnd/>
          </a:ln>
          <a:effectLst>
            <a:innerShdw blurRad="114300">
              <a:prstClr val="black"/>
            </a:innerShdw>
          </a:effectLst>
        </p:spPr>
        <p:txBody>
          <a:bodyPr vert="horz" wrap="none" lIns="91440" tIns="45720" rIns="91440" bIns="45720" numCol="1" anchor="t" anchorCtr="0" compatLnSpc="1">
            <a:prstTxWarp prst="textNoShape">
              <a:avLst/>
            </a:prstTxWarp>
          </a:bodyPr>
          <a:lstStyle/>
          <a:p>
            <a:pPr algn="ctr"/>
            <a:r>
              <a:rPr lang="es-ES_tradnl" sz="1000" b="1" dirty="0" err="1" smtClean="0">
                <a:effectLst>
                  <a:outerShdw blurRad="38100" dist="38100" dir="2700000" algn="tl">
                    <a:srgbClr val="000000">
                      <a:alpha val="43137"/>
                    </a:srgbClr>
                  </a:outerShdw>
                </a:effectLst>
              </a:rPr>
              <a:t>Rx</a:t>
            </a:r>
            <a:endParaRPr lang="es-ES_tradnl" sz="1000" b="1" dirty="0" smtClean="0">
              <a:effectLst>
                <a:outerShdw blurRad="38100" dist="38100" dir="2700000" algn="tl">
                  <a:srgbClr val="000000">
                    <a:alpha val="43137"/>
                  </a:srgbClr>
                </a:outerShdw>
              </a:effectLst>
            </a:endParaRPr>
          </a:p>
          <a:p>
            <a:pPr algn="ctr"/>
            <a:r>
              <a:rPr lang="es-ES_tradnl" sz="1000" b="1" dirty="0" smtClean="0">
                <a:effectLst>
                  <a:outerShdw blurRad="38100" dist="38100" dir="2700000" algn="tl">
                    <a:srgbClr val="000000">
                      <a:alpha val="43137"/>
                    </a:srgbClr>
                  </a:outerShdw>
                </a:effectLst>
              </a:rPr>
              <a:t>f2</a:t>
            </a:r>
            <a:endParaRPr lang="en-US" sz="1000" b="1" dirty="0">
              <a:effectLst>
                <a:outerShdw blurRad="38100" dist="38100" dir="2700000" algn="tl">
                  <a:srgbClr val="000000">
                    <a:alpha val="43137"/>
                  </a:srgbClr>
                </a:outerShdw>
              </a:effectLst>
            </a:endParaRPr>
          </a:p>
        </p:txBody>
      </p:sp>
      <p:sp>
        <p:nvSpPr>
          <p:cNvPr id="193" name="192 CuadroTexto"/>
          <p:cNvSpPr txBox="1"/>
          <p:nvPr/>
        </p:nvSpPr>
        <p:spPr>
          <a:xfrm>
            <a:off x="1763688" y="620688"/>
            <a:ext cx="4680520" cy="523220"/>
          </a:xfrm>
          <a:prstGeom prst="rect">
            <a:avLst/>
          </a:prstGeom>
          <a:solidFill>
            <a:schemeClr val="bg1"/>
          </a:solidFill>
        </p:spPr>
        <p:txBody>
          <a:bodyPr wrap="square" rtlCol="0">
            <a:spAutoFit/>
          </a:bodyPr>
          <a:lstStyle/>
          <a:p>
            <a:pPr algn="ctr"/>
            <a:r>
              <a:rPr lang="es-ES_tradnl" sz="2800" b="1" dirty="0" smtClean="0">
                <a:effectLst>
                  <a:outerShdw blurRad="38100" dist="38100" dir="2700000" algn="tl">
                    <a:srgbClr val="000000">
                      <a:alpha val="43137"/>
                    </a:srgbClr>
                  </a:outerShdw>
                </a:effectLst>
              </a:rPr>
              <a:t>Diversidad Cuádruple</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pic>
        <p:nvPicPr>
          <p:cNvPr id="48130" name="Picture 2" descr="C:\Users\User\Documents\Documentos\PEDRO\Gif\041124_leonard01[1].gif"/>
          <p:cNvPicPr>
            <a:picLocks noChangeAspect="1" noChangeArrowheads="1" noCrop="1"/>
          </p:cNvPicPr>
          <p:nvPr/>
        </p:nvPicPr>
        <p:blipFill>
          <a:blip r:embed="rId3" cstate="print"/>
          <a:srcRect/>
          <a:stretch>
            <a:fillRect/>
          </a:stretch>
        </p:blipFill>
        <p:spPr bwMode="auto">
          <a:xfrm>
            <a:off x="3563888" y="2420888"/>
            <a:ext cx="1143000" cy="1524000"/>
          </a:xfrm>
          <a:prstGeom prst="rect">
            <a:avLst/>
          </a:prstGeom>
          <a:noFill/>
        </p:spPr>
      </p:pic>
      <p:sp>
        <p:nvSpPr>
          <p:cNvPr id="4" name="AutoShape 7">
            <a:hlinkClick r:id="rId4" action="ppaction://hlinksldjump" highlightClick="1"/>
          </p:cNvPr>
          <p:cNvSpPr>
            <a:spLocks noChangeArrowheads="1"/>
          </p:cNvSpPr>
          <p:nvPr/>
        </p:nvSpPr>
        <p:spPr bwMode="auto">
          <a:xfrm>
            <a:off x="6659563" y="5084763"/>
            <a:ext cx="865187" cy="576262"/>
          </a:xfrm>
          <a:prstGeom prst="actionButtonBackPrevious">
            <a:avLst/>
          </a:prstGeom>
          <a:gradFill rotWithShape="1">
            <a:gsLst>
              <a:gs pos="0">
                <a:srgbClr val="FF0000"/>
              </a:gs>
              <a:gs pos="100000">
                <a:srgbClr val="FF0000">
                  <a:gamma/>
                  <a:shade val="46275"/>
                  <a:invGamma/>
                </a:srgbClr>
              </a:gs>
            </a:gsLst>
            <a:path path="rect">
              <a:fillToRect l="50000" t="50000" r="50000" b="50000"/>
            </a:path>
          </a:gradFill>
          <a:ln w="9525">
            <a:noFill/>
            <a:miter lim="800000"/>
            <a:headEnd/>
            <a:tailEnd/>
          </a:ln>
          <a:effectLst/>
        </p:spPr>
        <p:txBody>
          <a:bodyPr wrap="none" anchor="ctr"/>
          <a:lstStyle/>
          <a:p>
            <a:endParaRPr lang="es-ES_tradnl"/>
          </a:p>
        </p:txBody>
      </p:sp>
      <p:sp>
        <p:nvSpPr>
          <p:cNvPr id="6" name="5 CuadroTexto"/>
          <p:cNvSpPr txBox="1"/>
          <p:nvPr/>
        </p:nvSpPr>
        <p:spPr>
          <a:xfrm>
            <a:off x="2267744" y="1196752"/>
            <a:ext cx="3456384" cy="584775"/>
          </a:xfrm>
          <a:prstGeom prst="rect">
            <a:avLst/>
          </a:prstGeom>
          <a:noFill/>
        </p:spPr>
        <p:txBody>
          <a:bodyPr wrap="square" rtlCol="0">
            <a:spAutoFit/>
          </a:bodyPr>
          <a:lstStyle/>
          <a:p>
            <a:pPr algn="ctr"/>
            <a:r>
              <a:rPr lang="es-ES_tradnl" sz="3200" b="1" dirty="0" smtClean="0">
                <a:effectLst>
                  <a:outerShdw blurRad="38100" dist="38100" dir="2700000" algn="tl">
                    <a:srgbClr val="000000">
                      <a:alpha val="43137"/>
                    </a:srgbClr>
                  </a:outerShdw>
                </a:effectLst>
              </a:rPr>
              <a:t>¿Preguntas?</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 name="Group 31"/>
          <p:cNvGrpSpPr>
            <a:grpSpLocks/>
          </p:cNvGrpSpPr>
          <p:nvPr/>
        </p:nvGrpSpPr>
        <p:grpSpPr bwMode="auto">
          <a:xfrm>
            <a:off x="1187450" y="1341438"/>
            <a:ext cx="6651625" cy="2879725"/>
            <a:chOff x="3556" y="4005"/>
            <a:chExt cx="6093" cy="2880"/>
          </a:xfrm>
        </p:grpSpPr>
        <p:sp>
          <p:nvSpPr>
            <p:cNvPr id="1150" name="Line 32"/>
            <p:cNvSpPr>
              <a:spLocks noChangeShapeType="1"/>
            </p:cNvSpPr>
            <p:nvPr/>
          </p:nvSpPr>
          <p:spPr bwMode="auto">
            <a:xfrm>
              <a:off x="3659" y="5137"/>
              <a:ext cx="1" cy="1748"/>
            </a:xfrm>
            <a:prstGeom prst="line">
              <a:avLst/>
            </a:prstGeom>
            <a:noFill/>
            <a:ln w="28575">
              <a:solidFill>
                <a:srgbClr val="000000"/>
              </a:solidFill>
              <a:round/>
              <a:headEnd/>
              <a:tailEnd/>
            </a:ln>
          </p:spPr>
          <p:txBody>
            <a:bodyPr/>
            <a:lstStyle/>
            <a:p>
              <a:endParaRPr lang="es-ES_tradnl"/>
            </a:p>
          </p:txBody>
        </p:sp>
        <p:sp>
          <p:nvSpPr>
            <p:cNvPr id="1151" name="Oval 33"/>
            <p:cNvSpPr>
              <a:spLocks noChangeArrowheads="1"/>
            </p:cNvSpPr>
            <p:nvPr/>
          </p:nvSpPr>
          <p:spPr bwMode="auto">
            <a:xfrm>
              <a:off x="3659" y="4725"/>
              <a:ext cx="308" cy="823"/>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1152" name="Freeform 34"/>
            <p:cNvSpPr>
              <a:spLocks/>
            </p:cNvSpPr>
            <p:nvPr/>
          </p:nvSpPr>
          <p:spPr bwMode="auto">
            <a:xfrm>
              <a:off x="3556" y="5548"/>
              <a:ext cx="5554" cy="1337"/>
            </a:xfrm>
            <a:custGeom>
              <a:avLst/>
              <a:gdLst>
                <a:gd name="T0" fmla="*/ 260 w 20000"/>
                <a:gd name="T1" fmla="*/ 19987 h 20000"/>
                <a:gd name="T2" fmla="*/ 710 w 20000"/>
                <a:gd name="T3" fmla="*/ 18435 h 20000"/>
                <a:gd name="T4" fmla="*/ 909 w 20000"/>
                <a:gd name="T5" fmla="*/ 17270 h 20000"/>
                <a:gd name="T6" fmla="*/ 1059 w 20000"/>
                <a:gd name="T7" fmla="*/ 16494 h 20000"/>
                <a:gd name="T8" fmla="*/ 1359 w 20000"/>
                <a:gd name="T9" fmla="*/ 15330 h 20000"/>
                <a:gd name="T10" fmla="*/ 1559 w 20000"/>
                <a:gd name="T11" fmla="*/ 15718 h 20000"/>
                <a:gd name="T12" fmla="*/ 1959 w 20000"/>
                <a:gd name="T13" fmla="*/ 15912 h 20000"/>
                <a:gd name="T14" fmla="*/ 2858 w 20000"/>
                <a:gd name="T15" fmla="*/ 15912 h 20000"/>
                <a:gd name="T16" fmla="*/ 3308 w 20000"/>
                <a:gd name="T17" fmla="*/ 14942 h 20000"/>
                <a:gd name="T18" fmla="*/ 3508 w 20000"/>
                <a:gd name="T19" fmla="*/ 14360 h 20000"/>
                <a:gd name="T20" fmla="*/ 3658 w 20000"/>
                <a:gd name="T21" fmla="*/ 14166 h 20000"/>
                <a:gd name="T22" fmla="*/ 3907 w 20000"/>
                <a:gd name="T23" fmla="*/ 13583 h 20000"/>
                <a:gd name="T24" fmla="*/ 4207 w 20000"/>
                <a:gd name="T25" fmla="*/ 13001 h 20000"/>
                <a:gd name="T26" fmla="*/ 4407 w 20000"/>
                <a:gd name="T27" fmla="*/ 12419 h 20000"/>
                <a:gd name="T28" fmla="*/ 4607 w 20000"/>
                <a:gd name="T29" fmla="*/ 12031 h 20000"/>
                <a:gd name="T30" fmla="*/ 4807 w 20000"/>
                <a:gd name="T31" fmla="*/ 12031 h 20000"/>
                <a:gd name="T32" fmla="*/ 5306 w 20000"/>
                <a:gd name="T33" fmla="*/ 13001 h 20000"/>
                <a:gd name="T34" fmla="*/ 5556 w 20000"/>
                <a:gd name="T35" fmla="*/ 13001 h 20000"/>
                <a:gd name="T36" fmla="*/ 5906 w 20000"/>
                <a:gd name="T37" fmla="*/ 11643 h 20000"/>
                <a:gd name="T38" fmla="*/ 6306 w 20000"/>
                <a:gd name="T39" fmla="*/ 9897 h 20000"/>
                <a:gd name="T40" fmla="*/ 6406 w 20000"/>
                <a:gd name="T41" fmla="*/ 8732 h 20000"/>
                <a:gd name="T42" fmla="*/ 7205 w 20000"/>
                <a:gd name="T43" fmla="*/ 9508 h 20000"/>
                <a:gd name="T44" fmla="*/ 7255 w 20000"/>
                <a:gd name="T45" fmla="*/ 10091 h 20000"/>
                <a:gd name="T46" fmla="*/ 8105 w 20000"/>
                <a:gd name="T47" fmla="*/ 8732 h 20000"/>
                <a:gd name="T48" fmla="*/ 8304 w 20000"/>
                <a:gd name="T49" fmla="*/ 7762 h 20000"/>
                <a:gd name="T50" fmla="*/ 8404 w 20000"/>
                <a:gd name="T51" fmla="*/ 7180 h 20000"/>
                <a:gd name="T52" fmla="*/ 8704 w 20000"/>
                <a:gd name="T53" fmla="*/ 6210 h 20000"/>
                <a:gd name="T54" fmla="*/ 8904 w 20000"/>
                <a:gd name="T55" fmla="*/ 6986 h 20000"/>
                <a:gd name="T56" fmla="*/ 9404 w 20000"/>
                <a:gd name="T57" fmla="*/ 7762 h 20000"/>
                <a:gd name="T58" fmla="*/ 10603 w 20000"/>
                <a:gd name="T59" fmla="*/ 8344 h 20000"/>
                <a:gd name="T60" fmla="*/ 10853 w 20000"/>
                <a:gd name="T61" fmla="*/ 8926 h 20000"/>
                <a:gd name="T62" fmla="*/ 11552 w 20000"/>
                <a:gd name="T63" fmla="*/ 10285 h 20000"/>
                <a:gd name="T64" fmla="*/ 11802 w 20000"/>
                <a:gd name="T65" fmla="*/ 10479 h 20000"/>
                <a:gd name="T66" fmla="*/ 12352 w 20000"/>
                <a:gd name="T67" fmla="*/ 10867 h 20000"/>
                <a:gd name="T68" fmla="*/ 13851 w 20000"/>
                <a:gd name="T69" fmla="*/ 7956 h 20000"/>
                <a:gd name="T70" fmla="*/ 14500 w 20000"/>
                <a:gd name="T71" fmla="*/ 3687 h 20000"/>
                <a:gd name="T72" fmla="*/ 14850 w 20000"/>
                <a:gd name="T73" fmla="*/ 2135 h 20000"/>
                <a:gd name="T74" fmla="*/ 15300 w 20000"/>
                <a:gd name="T75" fmla="*/ 2329 h 20000"/>
                <a:gd name="T76" fmla="*/ 15350 w 20000"/>
                <a:gd name="T77" fmla="*/ 2329 h 20000"/>
                <a:gd name="T78" fmla="*/ 15500 w 20000"/>
                <a:gd name="T79" fmla="*/ 1940 h 20000"/>
                <a:gd name="T80" fmla="*/ 15700 w 20000"/>
                <a:gd name="T81" fmla="*/ 194 h 20000"/>
                <a:gd name="T82" fmla="*/ 15899 w 20000"/>
                <a:gd name="T83" fmla="*/ 1552 h 20000"/>
                <a:gd name="T84" fmla="*/ 16149 w 20000"/>
                <a:gd name="T85" fmla="*/ 2717 h 20000"/>
                <a:gd name="T86" fmla="*/ 16299 w 20000"/>
                <a:gd name="T87" fmla="*/ 3687 h 20000"/>
                <a:gd name="T88" fmla="*/ 16499 w 20000"/>
                <a:gd name="T89" fmla="*/ 4851 h 20000"/>
                <a:gd name="T90" fmla="*/ 16699 w 20000"/>
                <a:gd name="T91" fmla="*/ 5433 h 20000"/>
                <a:gd name="T92" fmla="*/ 17398 w 20000"/>
                <a:gd name="T93" fmla="*/ 6404 h 20000"/>
                <a:gd name="T94" fmla="*/ 17848 w 20000"/>
                <a:gd name="T95" fmla="*/ 6986 h 20000"/>
                <a:gd name="T96" fmla="*/ 18098 w 20000"/>
                <a:gd name="T97" fmla="*/ 8344 h 20000"/>
                <a:gd name="T98" fmla="*/ 18298 w 20000"/>
                <a:gd name="T99" fmla="*/ 9120 h 20000"/>
                <a:gd name="T100" fmla="*/ 18448 w 20000"/>
                <a:gd name="T101" fmla="*/ 10091 h 20000"/>
                <a:gd name="T102" fmla="*/ 19297 w 20000"/>
                <a:gd name="T103" fmla="*/ 10867 h 20000"/>
                <a:gd name="T104" fmla="*/ 19397 w 20000"/>
                <a:gd name="T105" fmla="*/ 13389 h 20000"/>
                <a:gd name="T106" fmla="*/ 19867 w 20000"/>
                <a:gd name="T107" fmla="*/ 13622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0" y="19133"/>
                  </a:moveTo>
                  <a:lnTo>
                    <a:pt x="210" y="19987"/>
                  </a:lnTo>
                  <a:lnTo>
                    <a:pt x="260" y="19987"/>
                  </a:lnTo>
                  <a:lnTo>
                    <a:pt x="310" y="19793"/>
                  </a:lnTo>
                  <a:lnTo>
                    <a:pt x="360" y="19793"/>
                  </a:lnTo>
                  <a:lnTo>
                    <a:pt x="710" y="18435"/>
                  </a:lnTo>
                  <a:lnTo>
                    <a:pt x="759" y="18047"/>
                  </a:lnTo>
                  <a:lnTo>
                    <a:pt x="909" y="17464"/>
                  </a:lnTo>
                  <a:lnTo>
                    <a:pt x="909" y="17270"/>
                  </a:lnTo>
                  <a:lnTo>
                    <a:pt x="959" y="17076"/>
                  </a:lnTo>
                  <a:lnTo>
                    <a:pt x="959" y="16882"/>
                  </a:lnTo>
                  <a:lnTo>
                    <a:pt x="1059" y="16494"/>
                  </a:lnTo>
                  <a:lnTo>
                    <a:pt x="1159" y="15718"/>
                  </a:lnTo>
                  <a:lnTo>
                    <a:pt x="1259" y="15330"/>
                  </a:lnTo>
                  <a:lnTo>
                    <a:pt x="1359" y="15330"/>
                  </a:lnTo>
                  <a:lnTo>
                    <a:pt x="1409" y="15524"/>
                  </a:lnTo>
                  <a:lnTo>
                    <a:pt x="1509" y="15524"/>
                  </a:lnTo>
                  <a:lnTo>
                    <a:pt x="1559" y="15718"/>
                  </a:lnTo>
                  <a:lnTo>
                    <a:pt x="1759" y="15718"/>
                  </a:lnTo>
                  <a:lnTo>
                    <a:pt x="1809" y="15912"/>
                  </a:lnTo>
                  <a:lnTo>
                    <a:pt x="1959" y="15912"/>
                  </a:lnTo>
                  <a:lnTo>
                    <a:pt x="2059" y="16106"/>
                  </a:lnTo>
                  <a:lnTo>
                    <a:pt x="2808" y="16106"/>
                  </a:lnTo>
                  <a:lnTo>
                    <a:pt x="2858" y="15912"/>
                  </a:lnTo>
                  <a:lnTo>
                    <a:pt x="2908" y="15912"/>
                  </a:lnTo>
                  <a:lnTo>
                    <a:pt x="3008" y="15524"/>
                  </a:lnTo>
                  <a:lnTo>
                    <a:pt x="3308" y="14942"/>
                  </a:lnTo>
                  <a:lnTo>
                    <a:pt x="3408" y="14554"/>
                  </a:lnTo>
                  <a:lnTo>
                    <a:pt x="3458" y="14554"/>
                  </a:lnTo>
                  <a:lnTo>
                    <a:pt x="3508" y="14360"/>
                  </a:lnTo>
                  <a:lnTo>
                    <a:pt x="3558" y="14360"/>
                  </a:lnTo>
                  <a:lnTo>
                    <a:pt x="3608" y="14166"/>
                  </a:lnTo>
                  <a:lnTo>
                    <a:pt x="3658" y="14166"/>
                  </a:lnTo>
                  <a:lnTo>
                    <a:pt x="3757" y="13972"/>
                  </a:lnTo>
                  <a:lnTo>
                    <a:pt x="3807" y="13777"/>
                  </a:lnTo>
                  <a:lnTo>
                    <a:pt x="3907" y="13583"/>
                  </a:lnTo>
                  <a:lnTo>
                    <a:pt x="3957" y="13583"/>
                  </a:lnTo>
                  <a:lnTo>
                    <a:pt x="4107" y="13001"/>
                  </a:lnTo>
                  <a:lnTo>
                    <a:pt x="4207" y="13001"/>
                  </a:lnTo>
                  <a:lnTo>
                    <a:pt x="4257" y="12807"/>
                  </a:lnTo>
                  <a:lnTo>
                    <a:pt x="4307" y="12807"/>
                  </a:lnTo>
                  <a:lnTo>
                    <a:pt x="4407" y="12419"/>
                  </a:lnTo>
                  <a:lnTo>
                    <a:pt x="4507" y="12225"/>
                  </a:lnTo>
                  <a:lnTo>
                    <a:pt x="4557" y="12031"/>
                  </a:lnTo>
                  <a:lnTo>
                    <a:pt x="4607" y="12031"/>
                  </a:lnTo>
                  <a:lnTo>
                    <a:pt x="4657" y="11837"/>
                  </a:lnTo>
                  <a:lnTo>
                    <a:pt x="4757" y="11837"/>
                  </a:lnTo>
                  <a:lnTo>
                    <a:pt x="4807" y="12031"/>
                  </a:lnTo>
                  <a:lnTo>
                    <a:pt x="5107" y="12031"/>
                  </a:lnTo>
                  <a:lnTo>
                    <a:pt x="5306" y="12807"/>
                  </a:lnTo>
                  <a:lnTo>
                    <a:pt x="5306" y="13001"/>
                  </a:lnTo>
                  <a:lnTo>
                    <a:pt x="5356" y="13195"/>
                  </a:lnTo>
                  <a:lnTo>
                    <a:pt x="5456" y="13195"/>
                  </a:lnTo>
                  <a:lnTo>
                    <a:pt x="5556" y="13001"/>
                  </a:lnTo>
                  <a:lnTo>
                    <a:pt x="5756" y="12225"/>
                  </a:lnTo>
                  <a:lnTo>
                    <a:pt x="5806" y="11837"/>
                  </a:lnTo>
                  <a:lnTo>
                    <a:pt x="5906" y="11643"/>
                  </a:lnTo>
                  <a:lnTo>
                    <a:pt x="6256" y="10285"/>
                  </a:lnTo>
                  <a:lnTo>
                    <a:pt x="6256" y="10091"/>
                  </a:lnTo>
                  <a:lnTo>
                    <a:pt x="6306" y="9897"/>
                  </a:lnTo>
                  <a:lnTo>
                    <a:pt x="6306" y="9314"/>
                  </a:lnTo>
                  <a:lnTo>
                    <a:pt x="6406" y="8926"/>
                  </a:lnTo>
                  <a:lnTo>
                    <a:pt x="6406" y="8732"/>
                  </a:lnTo>
                  <a:lnTo>
                    <a:pt x="7105" y="8732"/>
                  </a:lnTo>
                  <a:lnTo>
                    <a:pt x="7105" y="9120"/>
                  </a:lnTo>
                  <a:lnTo>
                    <a:pt x="7205" y="9508"/>
                  </a:lnTo>
                  <a:lnTo>
                    <a:pt x="7205" y="9702"/>
                  </a:lnTo>
                  <a:lnTo>
                    <a:pt x="7255" y="9897"/>
                  </a:lnTo>
                  <a:lnTo>
                    <a:pt x="7255" y="10091"/>
                  </a:lnTo>
                  <a:lnTo>
                    <a:pt x="7505" y="10091"/>
                  </a:lnTo>
                  <a:lnTo>
                    <a:pt x="7805" y="9897"/>
                  </a:lnTo>
                  <a:lnTo>
                    <a:pt x="8105" y="8732"/>
                  </a:lnTo>
                  <a:lnTo>
                    <a:pt x="8155" y="8344"/>
                  </a:lnTo>
                  <a:lnTo>
                    <a:pt x="8254" y="8150"/>
                  </a:lnTo>
                  <a:lnTo>
                    <a:pt x="8304" y="7762"/>
                  </a:lnTo>
                  <a:lnTo>
                    <a:pt x="8354" y="7568"/>
                  </a:lnTo>
                  <a:lnTo>
                    <a:pt x="8354" y="7180"/>
                  </a:lnTo>
                  <a:lnTo>
                    <a:pt x="8404" y="7180"/>
                  </a:lnTo>
                  <a:lnTo>
                    <a:pt x="8454" y="6986"/>
                  </a:lnTo>
                  <a:lnTo>
                    <a:pt x="8554" y="6792"/>
                  </a:lnTo>
                  <a:lnTo>
                    <a:pt x="8704" y="6210"/>
                  </a:lnTo>
                  <a:lnTo>
                    <a:pt x="8704" y="6404"/>
                  </a:lnTo>
                  <a:lnTo>
                    <a:pt x="8804" y="6792"/>
                  </a:lnTo>
                  <a:lnTo>
                    <a:pt x="8904" y="6986"/>
                  </a:lnTo>
                  <a:lnTo>
                    <a:pt x="9154" y="6986"/>
                  </a:lnTo>
                  <a:lnTo>
                    <a:pt x="9304" y="7568"/>
                  </a:lnTo>
                  <a:lnTo>
                    <a:pt x="9404" y="7762"/>
                  </a:lnTo>
                  <a:lnTo>
                    <a:pt x="10103" y="7762"/>
                  </a:lnTo>
                  <a:lnTo>
                    <a:pt x="10403" y="8344"/>
                  </a:lnTo>
                  <a:lnTo>
                    <a:pt x="10603" y="8344"/>
                  </a:lnTo>
                  <a:lnTo>
                    <a:pt x="10703" y="8732"/>
                  </a:lnTo>
                  <a:lnTo>
                    <a:pt x="10803" y="8926"/>
                  </a:lnTo>
                  <a:lnTo>
                    <a:pt x="10853" y="8926"/>
                  </a:lnTo>
                  <a:lnTo>
                    <a:pt x="10953" y="9314"/>
                  </a:lnTo>
                  <a:lnTo>
                    <a:pt x="11302" y="9314"/>
                  </a:lnTo>
                  <a:lnTo>
                    <a:pt x="11552" y="10285"/>
                  </a:lnTo>
                  <a:lnTo>
                    <a:pt x="11702" y="10285"/>
                  </a:lnTo>
                  <a:lnTo>
                    <a:pt x="11752" y="10479"/>
                  </a:lnTo>
                  <a:lnTo>
                    <a:pt x="11802" y="10479"/>
                  </a:lnTo>
                  <a:lnTo>
                    <a:pt x="11802" y="10673"/>
                  </a:lnTo>
                  <a:lnTo>
                    <a:pt x="11852" y="10867"/>
                  </a:lnTo>
                  <a:lnTo>
                    <a:pt x="12352" y="10867"/>
                  </a:lnTo>
                  <a:lnTo>
                    <a:pt x="12751" y="10673"/>
                  </a:lnTo>
                  <a:lnTo>
                    <a:pt x="13251" y="9508"/>
                  </a:lnTo>
                  <a:lnTo>
                    <a:pt x="13851" y="7956"/>
                  </a:lnTo>
                  <a:lnTo>
                    <a:pt x="14350" y="6404"/>
                  </a:lnTo>
                  <a:lnTo>
                    <a:pt x="14450" y="4851"/>
                  </a:lnTo>
                  <a:lnTo>
                    <a:pt x="14500" y="3687"/>
                  </a:lnTo>
                  <a:lnTo>
                    <a:pt x="14600" y="3299"/>
                  </a:lnTo>
                  <a:lnTo>
                    <a:pt x="14650" y="2911"/>
                  </a:lnTo>
                  <a:lnTo>
                    <a:pt x="14850" y="2135"/>
                  </a:lnTo>
                  <a:lnTo>
                    <a:pt x="14950" y="1940"/>
                  </a:lnTo>
                  <a:lnTo>
                    <a:pt x="15200" y="1940"/>
                  </a:lnTo>
                  <a:lnTo>
                    <a:pt x="15300" y="2329"/>
                  </a:lnTo>
                  <a:lnTo>
                    <a:pt x="15300" y="2717"/>
                  </a:lnTo>
                  <a:lnTo>
                    <a:pt x="15350" y="2523"/>
                  </a:lnTo>
                  <a:lnTo>
                    <a:pt x="15350" y="2329"/>
                  </a:lnTo>
                  <a:lnTo>
                    <a:pt x="15400" y="2135"/>
                  </a:lnTo>
                  <a:lnTo>
                    <a:pt x="15500" y="2135"/>
                  </a:lnTo>
                  <a:lnTo>
                    <a:pt x="15500" y="1940"/>
                  </a:lnTo>
                  <a:lnTo>
                    <a:pt x="15550" y="1746"/>
                  </a:lnTo>
                  <a:lnTo>
                    <a:pt x="15600" y="582"/>
                  </a:lnTo>
                  <a:lnTo>
                    <a:pt x="15700" y="194"/>
                  </a:lnTo>
                  <a:lnTo>
                    <a:pt x="15799" y="0"/>
                  </a:lnTo>
                  <a:lnTo>
                    <a:pt x="15799" y="776"/>
                  </a:lnTo>
                  <a:lnTo>
                    <a:pt x="15899" y="1552"/>
                  </a:lnTo>
                  <a:lnTo>
                    <a:pt x="15949" y="1746"/>
                  </a:lnTo>
                  <a:lnTo>
                    <a:pt x="15949" y="1940"/>
                  </a:lnTo>
                  <a:lnTo>
                    <a:pt x="16149" y="2717"/>
                  </a:lnTo>
                  <a:lnTo>
                    <a:pt x="16199" y="3105"/>
                  </a:lnTo>
                  <a:lnTo>
                    <a:pt x="16249" y="3299"/>
                  </a:lnTo>
                  <a:lnTo>
                    <a:pt x="16299" y="3687"/>
                  </a:lnTo>
                  <a:lnTo>
                    <a:pt x="16349" y="3881"/>
                  </a:lnTo>
                  <a:lnTo>
                    <a:pt x="16449" y="4657"/>
                  </a:lnTo>
                  <a:lnTo>
                    <a:pt x="16499" y="4851"/>
                  </a:lnTo>
                  <a:lnTo>
                    <a:pt x="16499" y="5239"/>
                  </a:lnTo>
                  <a:lnTo>
                    <a:pt x="16599" y="5239"/>
                  </a:lnTo>
                  <a:lnTo>
                    <a:pt x="16699" y="5433"/>
                  </a:lnTo>
                  <a:lnTo>
                    <a:pt x="16799" y="5821"/>
                  </a:lnTo>
                  <a:lnTo>
                    <a:pt x="17099" y="6210"/>
                  </a:lnTo>
                  <a:lnTo>
                    <a:pt x="17398" y="6404"/>
                  </a:lnTo>
                  <a:lnTo>
                    <a:pt x="17498" y="6598"/>
                  </a:lnTo>
                  <a:lnTo>
                    <a:pt x="17648" y="6598"/>
                  </a:lnTo>
                  <a:lnTo>
                    <a:pt x="17848" y="6986"/>
                  </a:lnTo>
                  <a:lnTo>
                    <a:pt x="17948" y="7374"/>
                  </a:lnTo>
                  <a:lnTo>
                    <a:pt x="18048" y="8150"/>
                  </a:lnTo>
                  <a:lnTo>
                    <a:pt x="18098" y="8344"/>
                  </a:lnTo>
                  <a:lnTo>
                    <a:pt x="18098" y="8732"/>
                  </a:lnTo>
                  <a:lnTo>
                    <a:pt x="18198" y="8732"/>
                  </a:lnTo>
                  <a:lnTo>
                    <a:pt x="18298" y="9120"/>
                  </a:lnTo>
                  <a:lnTo>
                    <a:pt x="18298" y="9702"/>
                  </a:lnTo>
                  <a:lnTo>
                    <a:pt x="18348" y="9897"/>
                  </a:lnTo>
                  <a:lnTo>
                    <a:pt x="18448" y="10091"/>
                  </a:lnTo>
                  <a:lnTo>
                    <a:pt x="19047" y="10479"/>
                  </a:lnTo>
                  <a:lnTo>
                    <a:pt x="19247" y="10867"/>
                  </a:lnTo>
                  <a:lnTo>
                    <a:pt x="19297" y="10867"/>
                  </a:lnTo>
                  <a:lnTo>
                    <a:pt x="19297" y="11837"/>
                  </a:lnTo>
                  <a:lnTo>
                    <a:pt x="19347" y="13001"/>
                  </a:lnTo>
                  <a:lnTo>
                    <a:pt x="19397" y="13389"/>
                  </a:lnTo>
                  <a:lnTo>
                    <a:pt x="19497" y="13583"/>
                  </a:lnTo>
                  <a:lnTo>
                    <a:pt x="19997" y="13583"/>
                  </a:lnTo>
                  <a:lnTo>
                    <a:pt x="19867" y="13622"/>
                  </a:lnTo>
                </a:path>
              </a:pathLst>
            </a:custGeom>
            <a:noFill/>
            <a:ln w="25400" cap="flat">
              <a:solidFill>
                <a:srgbClr val="000000"/>
              </a:solidFill>
              <a:prstDash val="solid"/>
              <a:round/>
              <a:headEnd type="none" w="sm" len="sm"/>
              <a:tailEnd type="none" w="sm" len="sm"/>
            </a:ln>
          </p:spPr>
          <p:txBody>
            <a:bodyPr/>
            <a:lstStyle/>
            <a:p>
              <a:endParaRPr lang="es-ES_tradnl"/>
            </a:p>
          </p:txBody>
        </p:sp>
        <p:sp>
          <p:nvSpPr>
            <p:cNvPr id="1153" name="Oval 35"/>
            <p:cNvSpPr>
              <a:spLocks noChangeArrowheads="1"/>
            </p:cNvSpPr>
            <p:nvPr/>
          </p:nvSpPr>
          <p:spPr bwMode="auto">
            <a:xfrm>
              <a:off x="5510" y="4520"/>
              <a:ext cx="308" cy="822"/>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1154" name="Oval 36"/>
            <p:cNvSpPr>
              <a:spLocks noChangeArrowheads="1"/>
            </p:cNvSpPr>
            <p:nvPr/>
          </p:nvSpPr>
          <p:spPr bwMode="auto">
            <a:xfrm>
              <a:off x="5202" y="4520"/>
              <a:ext cx="308" cy="823"/>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1155" name="Line 37"/>
            <p:cNvSpPr>
              <a:spLocks noChangeShapeType="1"/>
            </p:cNvSpPr>
            <p:nvPr/>
          </p:nvSpPr>
          <p:spPr bwMode="auto">
            <a:xfrm>
              <a:off x="5510" y="4931"/>
              <a:ext cx="0" cy="1234"/>
            </a:xfrm>
            <a:prstGeom prst="line">
              <a:avLst/>
            </a:prstGeom>
            <a:noFill/>
            <a:ln w="28575">
              <a:solidFill>
                <a:srgbClr val="000000"/>
              </a:solidFill>
              <a:round/>
              <a:headEnd/>
              <a:tailEnd/>
            </a:ln>
          </p:spPr>
          <p:txBody>
            <a:bodyPr/>
            <a:lstStyle/>
            <a:p>
              <a:endParaRPr lang="es-ES_tradnl"/>
            </a:p>
          </p:txBody>
        </p:sp>
        <p:sp>
          <p:nvSpPr>
            <p:cNvPr id="1156" name="Oval 38"/>
            <p:cNvSpPr>
              <a:spLocks noChangeArrowheads="1"/>
            </p:cNvSpPr>
            <p:nvPr/>
          </p:nvSpPr>
          <p:spPr bwMode="auto">
            <a:xfrm>
              <a:off x="6950" y="4520"/>
              <a:ext cx="308" cy="822"/>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1157" name="Oval 39"/>
            <p:cNvSpPr>
              <a:spLocks noChangeArrowheads="1"/>
            </p:cNvSpPr>
            <p:nvPr/>
          </p:nvSpPr>
          <p:spPr bwMode="auto">
            <a:xfrm>
              <a:off x="6642" y="4520"/>
              <a:ext cx="307" cy="822"/>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1158" name="Line 40"/>
            <p:cNvSpPr>
              <a:spLocks noChangeShapeType="1"/>
            </p:cNvSpPr>
            <p:nvPr/>
          </p:nvSpPr>
          <p:spPr bwMode="auto">
            <a:xfrm>
              <a:off x="6950" y="4931"/>
              <a:ext cx="0" cy="1337"/>
            </a:xfrm>
            <a:prstGeom prst="line">
              <a:avLst/>
            </a:prstGeom>
            <a:noFill/>
            <a:ln w="28575">
              <a:solidFill>
                <a:srgbClr val="000000"/>
              </a:solidFill>
              <a:round/>
              <a:headEnd/>
              <a:tailEnd/>
            </a:ln>
          </p:spPr>
          <p:txBody>
            <a:bodyPr/>
            <a:lstStyle/>
            <a:p>
              <a:endParaRPr lang="es-ES_tradnl"/>
            </a:p>
          </p:txBody>
        </p:sp>
        <p:sp>
          <p:nvSpPr>
            <p:cNvPr id="1159" name="Oval 41"/>
            <p:cNvSpPr>
              <a:spLocks noChangeArrowheads="1"/>
            </p:cNvSpPr>
            <p:nvPr/>
          </p:nvSpPr>
          <p:spPr bwMode="auto">
            <a:xfrm>
              <a:off x="8699" y="4828"/>
              <a:ext cx="308" cy="823"/>
            </a:xfrm>
            <a:prstGeom prst="ellipse">
              <a:avLst/>
            </a:prstGeom>
            <a:solidFill>
              <a:srgbClr val="FFFFFF"/>
            </a:solidFill>
            <a:ln w="9525">
              <a:solidFill>
                <a:srgbClr val="000000"/>
              </a:solidFill>
              <a:round/>
              <a:headEnd/>
              <a:tailEnd/>
            </a:ln>
          </p:spPr>
          <p:txBody>
            <a:bodyPr/>
            <a:lstStyle/>
            <a:p>
              <a:endParaRPr lang="es-ES_tradnl">
                <a:latin typeface="Calibri" pitchFamily="34" charset="0"/>
              </a:endParaRPr>
            </a:p>
          </p:txBody>
        </p:sp>
        <p:sp>
          <p:nvSpPr>
            <p:cNvPr id="1160" name="Line 42"/>
            <p:cNvSpPr>
              <a:spLocks noChangeShapeType="1"/>
            </p:cNvSpPr>
            <p:nvPr/>
          </p:nvSpPr>
          <p:spPr bwMode="auto">
            <a:xfrm>
              <a:off x="9007" y="5240"/>
              <a:ext cx="0" cy="1234"/>
            </a:xfrm>
            <a:prstGeom prst="line">
              <a:avLst/>
            </a:prstGeom>
            <a:noFill/>
            <a:ln w="28575">
              <a:solidFill>
                <a:srgbClr val="000000"/>
              </a:solidFill>
              <a:round/>
              <a:headEnd/>
              <a:tailEnd/>
            </a:ln>
          </p:spPr>
          <p:txBody>
            <a:bodyPr/>
            <a:lstStyle/>
            <a:p>
              <a:endParaRPr lang="es-ES_tradnl"/>
            </a:p>
          </p:txBody>
        </p:sp>
        <p:sp>
          <p:nvSpPr>
            <p:cNvPr id="1161" name="Line 43"/>
            <p:cNvSpPr>
              <a:spLocks noChangeShapeType="1"/>
            </p:cNvSpPr>
            <p:nvPr/>
          </p:nvSpPr>
          <p:spPr bwMode="auto">
            <a:xfrm>
              <a:off x="7567" y="4416"/>
              <a:ext cx="823" cy="1"/>
            </a:xfrm>
            <a:prstGeom prst="line">
              <a:avLst/>
            </a:prstGeom>
            <a:noFill/>
            <a:ln w="38100">
              <a:solidFill>
                <a:srgbClr val="000000"/>
              </a:solidFill>
              <a:round/>
              <a:headEnd/>
              <a:tailEnd/>
            </a:ln>
          </p:spPr>
          <p:txBody>
            <a:bodyPr/>
            <a:lstStyle/>
            <a:p>
              <a:endParaRPr lang="es-ES_tradnl"/>
            </a:p>
          </p:txBody>
        </p:sp>
        <p:sp>
          <p:nvSpPr>
            <p:cNvPr id="1162" name="Line 44"/>
            <p:cNvSpPr>
              <a:spLocks noChangeShapeType="1"/>
            </p:cNvSpPr>
            <p:nvPr/>
          </p:nvSpPr>
          <p:spPr bwMode="auto">
            <a:xfrm flipV="1">
              <a:off x="3865" y="4931"/>
              <a:ext cx="1440" cy="205"/>
            </a:xfrm>
            <a:prstGeom prst="line">
              <a:avLst/>
            </a:prstGeom>
            <a:noFill/>
            <a:ln w="9525">
              <a:solidFill>
                <a:srgbClr val="000000"/>
              </a:solidFill>
              <a:round/>
              <a:headEnd/>
              <a:tailEnd/>
            </a:ln>
          </p:spPr>
          <p:txBody>
            <a:bodyPr/>
            <a:lstStyle/>
            <a:p>
              <a:endParaRPr lang="es-ES_tradnl"/>
            </a:p>
          </p:txBody>
        </p:sp>
        <p:sp>
          <p:nvSpPr>
            <p:cNvPr id="1163" name="Line 45"/>
            <p:cNvSpPr>
              <a:spLocks noChangeShapeType="1"/>
            </p:cNvSpPr>
            <p:nvPr/>
          </p:nvSpPr>
          <p:spPr bwMode="auto">
            <a:xfrm>
              <a:off x="5716" y="4930"/>
              <a:ext cx="1029" cy="2"/>
            </a:xfrm>
            <a:prstGeom prst="line">
              <a:avLst/>
            </a:prstGeom>
            <a:noFill/>
            <a:ln w="9525">
              <a:solidFill>
                <a:srgbClr val="000000"/>
              </a:solidFill>
              <a:round/>
              <a:headEnd/>
              <a:tailEnd/>
            </a:ln>
          </p:spPr>
          <p:txBody>
            <a:bodyPr/>
            <a:lstStyle/>
            <a:p>
              <a:endParaRPr lang="es-ES_tradnl"/>
            </a:p>
          </p:txBody>
        </p:sp>
        <p:sp>
          <p:nvSpPr>
            <p:cNvPr id="1164" name="Line 46"/>
            <p:cNvSpPr>
              <a:spLocks noChangeShapeType="1"/>
            </p:cNvSpPr>
            <p:nvPr/>
          </p:nvSpPr>
          <p:spPr bwMode="auto">
            <a:xfrm flipV="1">
              <a:off x="7156" y="4417"/>
              <a:ext cx="823" cy="513"/>
            </a:xfrm>
            <a:prstGeom prst="line">
              <a:avLst/>
            </a:prstGeom>
            <a:noFill/>
            <a:ln w="9525">
              <a:solidFill>
                <a:srgbClr val="000000"/>
              </a:solidFill>
              <a:round/>
              <a:headEnd/>
              <a:tailEnd/>
            </a:ln>
          </p:spPr>
          <p:txBody>
            <a:bodyPr/>
            <a:lstStyle/>
            <a:p>
              <a:endParaRPr lang="es-ES_tradnl"/>
            </a:p>
          </p:txBody>
        </p:sp>
        <p:sp>
          <p:nvSpPr>
            <p:cNvPr id="1165" name="Line 47"/>
            <p:cNvSpPr>
              <a:spLocks noChangeShapeType="1"/>
            </p:cNvSpPr>
            <p:nvPr/>
          </p:nvSpPr>
          <p:spPr bwMode="auto">
            <a:xfrm>
              <a:off x="7979" y="4417"/>
              <a:ext cx="823" cy="823"/>
            </a:xfrm>
            <a:prstGeom prst="line">
              <a:avLst/>
            </a:prstGeom>
            <a:noFill/>
            <a:ln w="9525">
              <a:solidFill>
                <a:srgbClr val="000000"/>
              </a:solidFill>
              <a:round/>
              <a:headEnd/>
              <a:tailEnd/>
            </a:ln>
          </p:spPr>
          <p:txBody>
            <a:bodyPr/>
            <a:lstStyle/>
            <a:p>
              <a:endParaRPr lang="es-ES_tradnl"/>
            </a:p>
          </p:txBody>
        </p:sp>
        <p:sp>
          <p:nvSpPr>
            <p:cNvPr id="1166" name="Rectangle 48"/>
            <p:cNvSpPr>
              <a:spLocks noChangeArrowheads="1"/>
            </p:cNvSpPr>
            <p:nvPr/>
          </p:nvSpPr>
          <p:spPr bwMode="auto">
            <a:xfrm>
              <a:off x="4276" y="5548"/>
              <a:ext cx="2621" cy="338"/>
            </a:xfrm>
            <a:prstGeom prst="rect">
              <a:avLst/>
            </a:prstGeom>
            <a:noFill/>
            <a:ln w="25400">
              <a:noFill/>
              <a:miter lim="800000"/>
              <a:headEnd/>
              <a:tailEnd/>
            </a:ln>
          </p:spPr>
          <p:txBody>
            <a:bodyPr lIns="12700" tIns="12700" rIns="12700" bIns="12700"/>
            <a:lstStyle/>
            <a:p>
              <a:pPr>
                <a:spcAft>
                  <a:spcPts val="1000"/>
                </a:spcAft>
              </a:pPr>
              <a:r>
                <a:rPr lang="en-US" sz="1100">
                  <a:latin typeface="Calibri" pitchFamily="34" charset="0"/>
                  <a:cs typeface="Arial" charset="0"/>
                </a:rPr>
                <a:t>   </a:t>
              </a:r>
              <a:r>
                <a:rPr lang="en-US" sz="1100" b="1">
                  <a:latin typeface="Calibri" pitchFamily="34" charset="0"/>
                  <a:cs typeface="Arial" charset="0"/>
                </a:rPr>
                <a:t>Vano 1                                          Vano 2</a:t>
              </a:r>
              <a:endParaRPr lang="en-US">
                <a:cs typeface="Arial" charset="0"/>
              </a:endParaRPr>
            </a:p>
          </p:txBody>
        </p:sp>
        <p:sp>
          <p:nvSpPr>
            <p:cNvPr id="1167" name="Rectangle 49"/>
            <p:cNvSpPr>
              <a:spLocks noChangeArrowheads="1"/>
            </p:cNvSpPr>
            <p:nvPr/>
          </p:nvSpPr>
          <p:spPr bwMode="auto">
            <a:xfrm>
              <a:off x="7474" y="5166"/>
              <a:ext cx="975" cy="245"/>
            </a:xfrm>
            <a:prstGeom prst="rect">
              <a:avLst/>
            </a:prstGeom>
            <a:noFill/>
            <a:ln w="25400">
              <a:noFill/>
              <a:miter lim="800000"/>
              <a:headEnd/>
              <a:tailEnd/>
            </a:ln>
          </p:spPr>
          <p:txBody>
            <a:bodyPr lIns="12700" tIns="12700" rIns="12700" bIns="12700"/>
            <a:lstStyle/>
            <a:p>
              <a:pPr algn="ctr">
                <a:spcAft>
                  <a:spcPts val="1000"/>
                </a:spcAft>
              </a:pPr>
              <a:r>
                <a:rPr lang="en-US" sz="1100" b="1">
                  <a:latin typeface="Calibri" pitchFamily="34" charset="0"/>
                  <a:cs typeface="Arial" charset="0"/>
                </a:rPr>
                <a:t>Vano 3</a:t>
              </a:r>
              <a:endParaRPr lang="en-US">
                <a:cs typeface="Arial" charset="0"/>
              </a:endParaRPr>
            </a:p>
          </p:txBody>
        </p:sp>
        <p:sp>
          <p:nvSpPr>
            <p:cNvPr id="1168" name="Oval 50"/>
            <p:cNvSpPr>
              <a:spLocks noChangeArrowheads="1"/>
            </p:cNvSpPr>
            <p:nvPr/>
          </p:nvSpPr>
          <p:spPr bwMode="auto">
            <a:xfrm>
              <a:off x="5305" y="4828"/>
              <a:ext cx="102" cy="205"/>
            </a:xfrm>
            <a:prstGeom prst="ellipse">
              <a:avLst/>
            </a:prstGeom>
            <a:solidFill>
              <a:srgbClr val="000000"/>
            </a:solidFill>
            <a:ln w="9525">
              <a:solidFill>
                <a:srgbClr val="000000"/>
              </a:solidFill>
              <a:round/>
              <a:headEnd/>
              <a:tailEnd/>
            </a:ln>
          </p:spPr>
          <p:txBody>
            <a:bodyPr/>
            <a:lstStyle/>
            <a:p>
              <a:endParaRPr lang="es-ES_tradnl">
                <a:latin typeface="Calibri" pitchFamily="34" charset="0"/>
              </a:endParaRPr>
            </a:p>
          </p:txBody>
        </p:sp>
        <p:sp>
          <p:nvSpPr>
            <p:cNvPr id="1169" name="Oval 51"/>
            <p:cNvSpPr>
              <a:spLocks noChangeArrowheads="1"/>
            </p:cNvSpPr>
            <p:nvPr/>
          </p:nvSpPr>
          <p:spPr bwMode="auto">
            <a:xfrm>
              <a:off x="6745" y="4828"/>
              <a:ext cx="102" cy="205"/>
            </a:xfrm>
            <a:prstGeom prst="ellipse">
              <a:avLst/>
            </a:prstGeom>
            <a:solidFill>
              <a:srgbClr val="000000"/>
            </a:solidFill>
            <a:ln w="9525">
              <a:solidFill>
                <a:srgbClr val="000000"/>
              </a:solidFill>
              <a:round/>
              <a:headEnd/>
              <a:tailEnd/>
            </a:ln>
          </p:spPr>
          <p:txBody>
            <a:bodyPr/>
            <a:lstStyle/>
            <a:p>
              <a:endParaRPr lang="es-ES_tradnl">
                <a:latin typeface="Calibri" pitchFamily="34" charset="0"/>
              </a:endParaRPr>
            </a:p>
          </p:txBody>
        </p:sp>
        <p:sp>
          <p:nvSpPr>
            <p:cNvPr id="1170" name="Oval 52"/>
            <p:cNvSpPr>
              <a:spLocks noChangeArrowheads="1"/>
            </p:cNvSpPr>
            <p:nvPr/>
          </p:nvSpPr>
          <p:spPr bwMode="auto">
            <a:xfrm>
              <a:off x="8802" y="5136"/>
              <a:ext cx="102" cy="206"/>
            </a:xfrm>
            <a:prstGeom prst="ellipse">
              <a:avLst/>
            </a:prstGeom>
            <a:solidFill>
              <a:srgbClr val="000000"/>
            </a:solidFill>
            <a:ln w="9525">
              <a:solidFill>
                <a:srgbClr val="000000"/>
              </a:solidFill>
              <a:round/>
              <a:headEnd/>
              <a:tailEnd/>
            </a:ln>
          </p:spPr>
          <p:txBody>
            <a:bodyPr/>
            <a:lstStyle/>
            <a:p>
              <a:endParaRPr lang="es-ES_tradnl">
                <a:latin typeface="Calibri" pitchFamily="34" charset="0"/>
              </a:endParaRPr>
            </a:p>
          </p:txBody>
        </p:sp>
        <p:sp>
          <p:nvSpPr>
            <p:cNvPr id="1171" name="Oval 53"/>
            <p:cNvSpPr>
              <a:spLocks noChangeArrowheads="1"/>
            </p:cNvSpPr>
            <p:nvPr/>
          </p:nvSpPr>
          <p:spPr bwMode="auto">
            <a:xfrm>
              <a:off x="5613" y="4828"/>
              <a:ext cx="102" cy="205"/>
            </a:xfrm>
            <a:prstGeom prst="ellipse">
              <a:avLst/>
            </a:prstGeom>
            <a:solidFill>
              <a:srgbClr val="000000"/>
            </a:solidFill>
            <a:ln w="9525">
              <a:solidFill>
                <a:srgbClr val="000000"/>
              </a:solidFill>
              <a:round/>
              <a:headEnd/>
              <a:tailEnd/>
            </a:ln>
          </p:spPr>
          <p:txBody>
            <a:bodyPr/>
            <a:lstStyle/>
            <a:p>
              <a:endParaRPr lang="es-ES_tradnl">
                <a:latin typeface="Calibri" pitchFamily="34" charset="0"/>
              </a:endParaRPr>
            </a:p>
          </p:txBody>
        </p:sp>
        <p:sp>
          <p:nvSpPr>
            <p:cNvPr id="1172" name="Oval 54"/>
            <p:cNvSpPr>
              <a:spLocks noChangeArrowheads="1"/>
            </p:cNvSpPr>
            <p:nvPr/>
          </p:nvSpPr>
          <p:spPr bwMode="auto">
            <a:xfrm>
              <a:off x="3762" y="5033"/>
              <a:ext cx="102" cy="206"/>
            </a:xfrm>
            <a:prstGeom prst="ellipse">
              <a:avLst/>
            </a:prstGeom>
            <a:solidFill>
              <a:srgbClr val="000000"/>
            </a:solidFill>
            <a:ln w="9525">
              <a:solidFill>
                <a:srgbClr val="000000"/>
              </a:solidFill>
              <a:round/>
              <a:headEnd/>
              <a:tailEnd/>
            </a:ln>
          </p:spPr>
          <p:txBody>
            <a:bodyPr/>
            <a:lstStyle/>
            <a:p>
              <a:endParaRPr lang="es-ES_tradnl">
                <a:latin typeface="Calibri" pitchFamily="34" charset="0"/>
              </a:endParaRPr>
            </a:p>
          </p:txBody>
        </p:sp>
        <p:sp>
          <p:nvSpPr>
            <p:cNvPr id="1173" name="Oval 55"/>
            <p:cNvSpPr>
              <a:spLocks noChangeArrowheads="1"/>
            </p:cNvSpPr>
            <p:nvPr/>
          </p:nvSpPr>
          <p:spPr bwMode="auto">
            <a:xfrm>
              <a:off x="7053" y="4828"/>
              <a:ext cx="102" cy="205"/>
            </a:xfrm>
            <a:prstGeom prst="ellipse">
              <a:avLst/>
            </a:prstGeom>
            <a:solidFill>
              <a:srgbClr val="000000"/>
            </a:solidFill>
            <a:ln w="9525">
              <a:solidFill>
                <a:srgbClr val="000000"/>
              </a:solidFill>
              <a:round/>
              <a:headEnd/>
              <a:tailEnd/>
            </a:ln>
          </p:spPr>
          <p:txBody>
            <a:bodyPr/>
            <a:lstStyle/>
            <a:p>
              <a:endParaRPr lang="es-ES_tradnl">
                <a:latin typeface="Calibri" pitchFamily="34" charset="0"/>
              </a:endParaRPr>
            </a:p>
          </p:txBody>
        </p:sp>
        <p:sp>
          <p:nvSpPr>
            <p:cNvPr id="1174" name="Text Box 56"/>
            <p:cNvSpPr txBox="1">
              <a:spLocks noChangeArrowheads="1"/>
            </p:cNvSpPr>
            <p:nvPr/>
          </p:nvSpPr>
          <p:spPr bwMode="auto">
            <a:xfrm flipH="1">
              <a:off x="5397" y="4181"/>
              <a:ext cx="477" cy="301"/>
            </a:xfrm>
            <a:prstGeom prst="rect">
              <a:avLst/>
            </a:prstGeom>
            <a:solidFill>
              <a:srgbClr val="FFFFFF"/>
            </a:solidFill>
            <a:ln w="9525">
              <a:noFill/>
              <a:miter lim="800000"/>
              <a:headEnd/>
              <a:tailEnd/>
            </a:ln>
          </p:spPr>
          <p:txBody>
            <a:bodyPr>
              <a:spAutoFit/>
            </a:bodyPr>
            <a:lstStyle/>
            <a:p>
              <a:r>
                <a:rPr lang="es-ES_tradnl">
                  <a:cs typeface="Arial" charset="0"/>
                </a:rPr>
                <a:t>R1</a:t>
              </a:r>
              <a:endParaRPr lang="en-US">
                <a:cs typeface="Arial" charset="0"/>
              </a:endParaRPr>
            </a:p>
          </p:txBody>
        </p:sp>
        <p:sp>
          <p:nvSpPr>
            <p:cNvPr id="1175" name="Text Box 57"/>
            <p:cNvSpPr txBox="1">
              <a:spLocks noChangeArrowheads="1"/>
            </p:cNvSpPr>
            <p:nvPr/>
          </p:nvSpPr>
          <p:spPr bwMode="auto">
            <a:xfrm>
              <a:off x="6642" y="4064"/>
              <a:ext cx="528" cy="301"/>
            </a:xfrm>
            <a:prstGeom prst="rect">
              <a:avLst/>
            </a:prstGeom>
            <a:solidFill>
              <a:srgbClr val="FFFFFF"/>
            </a:solidFill>
            <a:ln w="9525">
              <a:noFill/>
              <a:miter lim="800000"/>
              <a:headEnd/>
              <a:tailEnd/>
            </a:ln>
          </p:spPr>
          <p:txBody>
            <a:bodyPr>
              <a:spAutoFit/>
            </a:bodyPr>
            <a:lstStyle/>
            <a:p>
              <a:r>
                <a:rPr lang="es-ES_tradnl">
                  <a:cs typeface="Arial" charset="0"/>
                </a:rPr>
                <a:t>R2</a:t>
              </a:r>
              <a:endParaRPr lang="en-US">
                <a:cs typeface="Arial" charset="0"/>
              </a:endParaRPr>
            </a:p>
          </p:txBody>
        </p:sp>
        <p:sp>
          <p:nvSpPr>
            <p:cNvPr id="1176" name="Text Box 58"/>
            <p:cNvSpPr txBox="1">
              <a:spLocks noChangeArrowheads="1"/>
            </p:cNvSpPr>
            <p:nvPr/>
          </p:nvSpPr>
          <p:spPr bwMode="auto">
            <a:xfrm>
              <a:off x="7362" y="4005"/>
              <a:ext cx="1440" cy="308"/>
            </a:xfrm>
            <a:prstGeom prst="rect">
              <a:avLst/>
            </a:prstGeom>
            <a:solidFill>
              <a:srgbClr val="FFFFFF"/>
            </a:solidFill>
            <a:ln w="9525">
              <a:noFill/>
              <a:miter lim="800000"/>
              <a:headEnd/>
              <a:tailEnd/>
            </a:ln>
          </p:spPr>
          <p:txBody>
            <a:bodyPr/>
            <a:lstStyle/>
            <a:p>
              <a:pPr>
                <a:spcAft>
                  <a:spcPts val="1000"/>
                </a:spcAft>
              </a:pPr>
              <a:r>
                <a:rPr lang="es-ES" sz="1100">
                  <a:latin typeface="Calibri" pitchFamily="34" charset="0"/>
                  <a:cs typeface="Arial" charset="0"/>
                </a:rPr>
                <a:t>Reflector pasivo</a:t>
              </a:r>
              <a:endParaRPr lang="en-US">
                <a:cs typeface="Arial" charset="0"/>
              </a:endParaRPr>
            </a:p>
          </p:txBody>
        </p:sp>
        <p:sp>
          <p:nvSpPr>
            <p:cNvPr id="1177" name="Text Box 59"/>
            <p:cNvSpPr txBox="1">
              <a:spLocks noChangeArrowheads="1"/>
            </p:cNvSpPr>
            <p:nvPr/>
          </p:nvSpPr>
          <p:spPr bwMode="auto">
            <a:xfrm>
              <a:off x="9031" y="4365"/>
              <a:ext cx="618" cy="411"/>
            </a:xfrm>
            <a:prstGeom prst="rect">
              <a:avLst/>
            </a:prstGeom>
            <a:solidFill>
              <a:srgbClr val="FFFFFF"/>
            </a:solidFill>
            <a:ln w="9525">
              <a:noFill/>
              <a:miter lim="800000"/>
              <a:headEnd/>
              <a:tailEnd/>
            </a:ln>
          </p:spPr>
          <p:txBody>
            <a:bodyPr/>
            <a:lstStyle/>
            <a:p>
              <a:pPr>
                <a:spcAft>
                  <a:spcPts val="1000"/>
                </a:spcAft>
              </a:pPr>
              <a:r>
                <a:rPr lang="es-ES">
                  <a:latin typeface="Calibri" pitchFamily="34" charset="0"/>
                  <a:cs typeface="Arial" charset="0"/>
                </a:rPr>
                <a:t>TB</a:t>
              </a:r>
              <a:endParaRPr lang="en-US">
                <a:cs typeface="Arial" charset="0"/>
              </a:endParaRPr>
            </a:p>
          </p:txBody>
        </p:sp>
      </p:grpSp>
      <p:sp>
        <p:nvSpPr>
          <p:cNvPr id="1117" name="Text Box 59"/>
          <p:cNvSpPr txBox="1">
            <a:spLocks noChangeArrowheads="1"/>
          </p:cNvSpPr>
          <p:nvPr/>
        </p:nvSpPr>
        <p:spPr bwMode="auto">
          <a:xfrm>
            <a:off x="1187450" y="1412875"/>
            <a:ext cx="652463" cy="503238"/>
          </a:xfrm>
          <a:prstGeom prst="rect">
            <a:avLst/>
          </a:prstGeom>
          <a:solidFill>
            <a:srgbClr val="FFFFFF"/>
          </a:solidFill>
          <a:ln w="9525">
            <a:noFill/>
            <a:miter lim="800000"/>
            <a:headEnd/>
            <a:tailEnd/>
          </a:ln>
        </p:spPr>
        <p:txBody>
          <a:bodyPr/>
          <a:lstStyle/>
          <a:p>
            <a:pPr>
              <a:spcAft>
                <a:spcPts val="1000"/>
              </a:spcAft>
            </a:pPr>
            <a:r>
              <a:rPr lang="es-ES">
                <a:latin typeface="Calibri" pitchFamily="34" charset="0"/>
                <a:cs typeface="Arial" charset="0"/>
              </a:rPr>
              <a:t>TA</a:t>
            </a:r>
            <a:endParaRPr lang="en-US">
              <a:cs typeface="Arial" charset="0"/>
            </a:endParaRPr>
          </a:p>
        </p:txBody>
      </p:sp>
      <p:sp>
        <p:nvSpPr>
          <p:cNvPr id="70" name="69 CuadroTexto"/>
          <p:cNvSpPr txBox="1"/>
          <p:nvPr/>
        </p:nvSpPr>
        <p:spPr>
          <a:xfrm>
            <a:off x="1475656" y="476672"/>
            <a:ext cx="5616624" cy="584775"/>
          </a:xfrm>
          <a:prstGeom prst="rect">
            <a:avLst/>
          </a:prstGeom>
          <a:noFill/>
        </p:spPr>
        <p:txBody>
          <a:bodyPr>
            <a:spAutoFit/>
          </a:bodyPr>
          <a:lstStyle/>
          <a:p>
            <a:pPr fontAlgn="auto">
              <a:spcBef>
                <a:spcPts val="0"/>
              </a:spcBef>
              <a:spcAft>
                <a:spcPts val="0"/>
              </a:spcAft>
              <a:defRPr/>
            </a:pPr>
            <a:r>
              <a:rPr lang="es-ES_tradnl"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Estructura de un R. 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grpSp>
        <p:nvGrpSpPr>
          <p:cNvPr id="1119" name="Group 60"/>
          <p:cNvGrpSpPr>
            <a:grpSpLocks/>
          </p:cNvGrpSpPr>
          <p:nvPr/>
        </p:nvGrpSpPr>
        <p:grpSpPr bwMode="auto">
          <a:xfrm>
            <a:off x="1042988" y="4548188"/>
            <a:ext cx="6337300" cy="1309687"/>
            <a:chOff x="2697" y="10399"/>
            <a:chExt cx="6533" cy="1137"/>
          </a:xfrm>
        </p:grpSpPr>
        <p:sp>
          <p:nvSpPr>
            <p:cNvPr id="1123" name="Rectangle 61"/>
            <p:cNvSpPr>
              <a:spLocks noChangeArrowheads="1"/>
            </p:cNvSpPr>
            <p:nvPr/>
          </p:nvSpPr>
          <p:spPr bwMode="auto">
            <a:xfrm>
              <a:off x="2697" y="10400"/>
              <a:ext cx="285" cy="852"/>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M</a:t>
              </a:r>
            </a:p>
            <a:p>
              <a:pPr algn="ctr">
                <a:spcAft>
                  <a:spcPts val="1000"/>
                </a:spcAft>
              </a:pPr>
              <a:r>
                <a:rPr lang="en-US" sz="1100">
                  <a:latin typeface="Calibri" pitchFamily="34" charset="0"/>
                  <a:cs typeface="Arial" charset="0"/>
                </a:rPr>
                <a:t>U</a:t>
              </a:r>
            </a:p>
            <a:p>
              <a:pPr algn="ctr">
                <a:spcAft>
                  <a:spcPts val="1000"/>
                </a:spcAft>
              </a:pPr>
              <a:r>
                <a:rPr lang="en-US" sz="1100">
                  <a:latin typeface="Calibri" pitchFamily="34" charset="0"/>
                  <a:cs typeface="Arial" charset="0"/>
                </a:rPr>
                <a:t>X</a:t>
              </a:r>
              <a:endParaRPr lang="en-US">
                <a:cs typeface="Arial" charset="0"/>
              </a:endParaRPr>
            </a:p>
          </p:txBody>
        </p:sp>
        <p:sp>
          <p:nvSpPr>
            <p:cNvPr id="1124" name="Rectangle 62"/>
            <p:cNvSpPr>
              <a:spLocks noChangeArrowheads="1"/>
            </p:cNvSpPr>
            <p:nvPr/>
          </p:nvSpPr>
          <p:spPr bwMode="auto">
            <a:xfrm>
              <a:off x="7099" y="10399"/>
              <a:ext cx="285" cy="852"/>
            </a:xfrm>
            <a:prstGeom prst="rect">
              <a:avLst/>
            </a:prstGeom>
            <a:noFill/>
            <a:ln w="9525">
              <a:solidFill>
                <a:srgbClr val="000000"/>
              </a:solidFill>
              <a:miter lim="800000"/>
              <a:headEnd/>
              <a:tailEnd/>
            </a:ln>
          </p:spPr>
          <p:txBody>
            <a:bodyPr lIns="12700" tIns="12700" rIns="12700" bIns="12700"/>
            <a:lstStyle/>
            <a:p>
              <a:endParaRPr lang="es-ES_tradnl">
                <a:cs typeface="Arial" charset="0"/>
              </a:endParaRPr>
            </a:p>
          </p:txBody>
        </p:sp>
        <p:sp>
          <p:nvSpPr>
            <p:cNvPr id="1125" name="Rectangle 63"/>
            <p:cNvSpPr>
              <a:spLocks noChangeArrowheads="1"/>
            </p:cNvSpPr>
            <p:nvPr/>
          </p:nvSpPr>
          <p:spPr bwMode="auto">
            <a:xfrm>
              <a:off x="2981" y="10399"/>
              <a:ext cx="427" cy="426"/>
            </a:xfrm>
            <a:prstGeom prst="rect">
              <a:avLst/>
            </a:prstGeom>
            <a:noFill/>
            <a:ln w="9525">
              <a:solidFill>
                <a:srgbClr val="000000"/>
              </a:solidFill>
              <a:miter lim="800000"/>
              <a:headEnd/>
              <a:tailEnd/>
            </a:ln>
          </p:spPr>
          <p:txBody>
            <a:bodyPr lIns="12700" tIns="12700" rIns="12700" bIns="12700"/>
            <a:lstStyle/>
            <a:p>
              <a:endParaRPr lang="es-ES_tradnl">
                <a:cs typeface="Arial" charset="0"/>
              </a:endParaRPr>
            </a:p>
          </p:txBody>
        </p:sp>
        <p:sp>
          <p:nvSpPr>
            <p:cNvPr id="1126" name="Rectangle 64"/>
            <p:cNvSpPr>
              <a:spLocks noChangeArrowheads="1"/>
            </p:cNvSpPr>
            <p:nvPr/>
          </p:nvSpPr>
          <p:spPr bwMode="auto">
            <a:xfrm>
              <a:off x="2981" y="10399"/>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T</a:t>
              </a:r>
              <a:endParaRPr lang="en-US">
                <a:cs typeface="Arial" charset="0"/>
              </a:endParaRPr>
            </a:p>
          </p:txBody>
        </p:sp>
        <p:sp>
          <p:nvSpPr>
            <p:cNvPr id="1127" name="Rectangle 65"/>
            <p:cNvSpPr>
              <a:spLocks noChangeArrowheads="1"/>
            </p:cNvSpPr>
            <p:nvPr/>
          </p:nvSpPr>
          <p:spPr bwMode="auto">
            <a:xfrm>
              <a:off x="2981" y="10825"/>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R</a:t>
              </a:r>
              <a:endParaRPr lang="en-US">
                <a:cs typeface="Arial" charset="0"/>
              </a:endParaRPr>
            </a:p>
          </p:txBody>
        </p:sp>
        <p:sp>
          <p:nvSpPr>
            <p:cNvPr id="1128" name="Rectangle 66"/>
            <p:cNvSpPr>
              <a:spLocks noChangeArrowheads="1"/>
            </p:cNvSpPr>
            <p:nvPr/>
          </p:nvSpPr>
          <p:spPr bwMode="auto">
            <a:xfrm>
              <a:off x="4969" y="10825"/>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T-R</a:t>
              </a:r>
              <a:endParaRPr lang="en-US">
                <a:cs typeface="Arial" charset="0"/>
              </a:endParaRPr>
            </a:p>
          </p:txBody>
        </p:sp>
        <p:sp>
          <p:nvSpPr>
            <p:cNvPr id="1129" name="Rectangle 67"/>
            <p:cNvSpPr>
              <a:spLocks noChangeArrowheads="1"/>
            </p:cNvSpPr>
            <p:nvPr/>
          </p:nvSpPr>
          <p:spPr bwMode="auto">
            <a:xfrm>
              <a:off x="6673" y="10399"/>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R-T</a:t>
              </a:r>
              <a:endParaRPr lang="en-US">
                <a:cs typeface="Arial" charset="0"/>
              </a:endParaRPr>
            </a:p>
          </p:txBody>
        </p:sp>
        <p:sp>
          <p:nvSpPr>
            <p:cNvPr id="1130" name="Rectangle 68"/>
            <p:cNvSpPr>
              <a:spLocks noChangeArrowheads="1"/>
            </p:cNvSpPr>
            <p:nvPr/>
          </p:nvSpPr>
          <p:spPr bwMode="auto">
            <a:xfrm>
              <a:off x="6673" y="10825"/>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T-R</a:t>
              </a:r>
              <a:endParaRPr lang="en-US">
                <a:cs typeface="Arial" charset="0"/>
              </a:endParaRPr>
            </a:p>
          </p:txBody>
        </p:sp>
        <p:sp>
          <p:nvSpPr>
            <p:cNvPr id="1131" name="Rectangle 69"/>
            <p:cNvSpPr>
              <a:spLocks noChangeArrowheads="1"/>
            </p:cNvSpPr>
            <p:nvPr/>
          </p:nvSpPr>
          <p:spPr bwMode="auto">
            <a:xfrm>
              <a:off x="4969" y="10399"/>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R-T</a:t>
              </a:r>
              <a:endParaRPr lang="en-US">
                <a:cs typeface="Arial" charset="0"/>
              </a:endParaRPr>
            </a:p>
          </p:txBody>
        </p:sp>
        <p:sp>
          <p:nvSpPr>
            <p:cNvPr id="1132" name="Rectangle 70"/>
            <p:cNvSpPr>
              <a:spLocks noChangeArrowheads="1"/>
            </p:cNvSpPr>
            <p:nvPr/>
          </p:nvSpPr>
          <p:spPr bwMode="auto">
            <a:xfrm>
              <a:off x="8519" y="10825"/>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T</a:t>
              </a:r>
              <a:endParaRPr lang="en-US">
                <a:cs typeface="Arial" charset="0"/>
              </a:endParaRPr>
            </a:p>
          </p:txBody>
        </p:sp>
        <p:sp>
          <p:nvSpPr>
            <p:cNvPr id="1133" name="Rectangle 71"/>
            <p:cNvSpPr>
              <a:spLocks noChangeArrowheads="1"/>
            </p:cNvSpPr>
            <p:nvPr/>
          </p:nvSpPr>
          <p:spPr bwMode="auto">
            <a:xfrm>
              <a:off x="8519" y="10399"/>
              <a:ext cx="427" cy="426"/>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R</a:t>
              </a:r>
              <a:endParaRPr lang="en-US">
                <a:cs typeface="Arial" charset="0"/>
              </a:endParaRPr>
            </a:p>
          </p:txBody>
        </p:sp>
        <p:sp>
          <p:nvSpPr>
            <p:cNvPr id="1134" name="Rectangle 72"/>
            <p:cNvSpPr>
              <a:spLocks noChangeArrowheads="1"/>
            </p:cNvSpPr>
            <p:nvPr/>
          </p:nvSpPr>
          <p:spPr bwMode="auto">
            <a:xfrm>
              <a:off x="2697" y="11251"/>
              <a:ext cx="995" cy="285"/>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supervisión</a:t>
              </a:r>
              <a:endParaRPr lang="en-US" sz="1100">
                <a:cs typeface="Arial" charset="0"/>
              </a:endParaRPr>
            </a:p>
          </p:txBody>
        </p:sp>
        <p:sp>
          <p:nvSpPr>
            <p:cNvPr id="1135" name="Rectangle 73"/>
            <p:cNvSpPr>
              <a:spLocks noChangeArrowheads="1"/>
            </p:cNvSpPr>
            <p:nvPr/>
          </p:nvSpPr>
          <p:spPr bwMode="auto">
            <a:xfrm>
              <a:off x="6389" y="10399"/>
              <a:ext cx="285" cy="852"/>
            </a:xfrm>
            <a:prstGeom prst="rect">
              <a:avLst/>
            </a:prstGeom>
            <a:noFill/>
            <a:ln w="9525">
              <a:solidFill>
                <a:srgbClr val="000000"/>
              </a:solidFill>
              <a:miter lim="800000"/>
              <a:headEnd/>
              <a:tailEnd/>
            </a:ln>
          </p:spPr>
          <p:txBody>
            <a:bodyPr lIns="12700" tIns="12700" rIns="12700" bIns="12700"/>
            <a:lstStyle/>
            <a:p>
              <a:endParaRPr lang="es-ES_tradnl">
                <a:cs typeface="Arial" charset="0"/>
              </a:endParaRPr>
            </a:p>
          </p:txBody>
        </p:sp>
        <p:sp>
          <p:nvSpPr>
            <p:cNvPr id="1136" name="Rectangle 74"/>
            <p:cNvSpPr>
              <a:spLocks noChangeArrowheads="1"/>
            </p:cNvSpPr>
            <p:nvPr/>
          </p:nvSpPr>
          <p:spPr bwMode="auto">
            <a:xfrm>
              <a:off x="5395" y="10399"/>
              <a:ext cx="285" cy="852"/>
            </a:xfrm>
            <a:prstGeom prst="rect">
              <a:avLst/>
            </a:prstGeom>
            <a:noFill/>
            <a:ln w="9525">
              <a:solidFill>
                <a:srgbClr val="000000"/>
              </a:solidFill>
              <a:miter lim="800000"/>
              <a:headEnd/>
              <a:tailEnd/>
            </a:ln>
          </p:spPr>
          <p:txBody>
            <a:bodyPr lIns="12700" tIns="12700" rIns="12700" bIns="12700"/>
            <a:lstStyle/>
            <a:p>
              <a:endParaRPr lang="es-ES_tradnl">
                <a:cs typeface="Arial" charset="0"/>
              </a:endParaRPr>
            </a:p>
          </p:txBody>
        </p:sp>
        <p:sp>
          <p:nvSpPr>
            <p:cNvPr id="1137" name="Rectangle 75"/>
            <p:cNvSpPr>
              <a:spLocks noChangeArrowheads="1"/>
            </p:cNvSpPr>
            <p:nvPr/>
          </p:nvSpPr>
          <p:spPr bwMode="auto">
            <a:xfrm>
              <a:off x="4685" y="10399"/>
              <a:ext cx="285" cy="852"/>
            </a:xfrm>
            <a:prstGeom prst="rect">
              <a:avLst/>
            </a:prstGeom>
            <a:noFill/>
            <a:ln w="9525">
              <a:solidFill>
                <a:srgbClr val="000000"/>
              </a:solidFill>
              <a:miter lim="800000"/>
              <a:headEnd/>
              <a:tailEnd/>
            </a:ln>
          </p:spPr>
          <p:txBody>
            <a:bodyPr lIns="12700" tIns="12700" rIns="12700" bIns="12700"/>
            <a:lstStyle/>
            <a:p>
              <a:endParaRPr lang="es-ES_tradnl">
                <a:cs typeface="Arial" charset="0"/>
              </a:endParaRPr>
            </a:p>
          </p:txBody>
        </p:sp>
        <p:sp>
          <p:nvSpPr>
            <p:cNvPr id="1138" name="Rectangle 76"/>
            <p:cNvSpPr>
              <a:spLocks noChangeArrowheads="1"/>
            </p:cNvSpPr>
            <p:nvPr/>
          </p:nvSpPr>
          <p:spPr bwMode="auto">
            <a:xfrm>
              <a:off x="3407" y="10399"/>
              <a:ext cx="285" cy="852"/>
            </a:xfrm>
            <a:prstGeom prst="rect">
              <a:avLst/>
            </a:prstGeom>
            <a:noFill/>
            <a:ln w="9525">
              <a:solidFill>
                <a:srgbClr val="000000"/>
              </a:solidFill>
              <a:miter lim="800000"/>
              <a:headEnd/>
              <a:tailEnd/>
            </a:ln>
          </p:spPr>
          <p:txBody>
            <a:bodyPr lIns="12700" tIns="12700" rIns="12700" bIns="12700"/>
            <a:lstStyle/>
            <a:p>
              <a:endParaRPr lang="es-ES_tradnl">
                <a:cs typeface="Arial" charset="0"/>
              </a:endParaRPr>
            </a:p>
          </p:txBody>
        </p:sp>
        <p:sp>
          <p:nvSpPr>
            <p:cNvPr id="1139" name="Rectangle 77"/>
            <p:cNvSpPr>
              <a:spLocks noChangeArrowheads="1"/>
            </p:cNvSpPr>
            <p:nvPr/>
          </p:nvSpPr>
          <p:spPr bwMode="auto">
            <a:xfrm>
              <a:off x="8235" y="10399"/>
              <a:ext cx="285" cy="852"/>
            </a:xfrm>
            <a:prstGeom prst="rect">
              <a:avLst/>
            </a:prstGeom>
            <a:noFill/>
            <a:ln w="9525">
              <a:solidFill>
                <a:srgbClr val="000000"/>
              </a:solidFill>
              <a:miter lim="800000"/>
              <a:headEnd/>
              <a:tailEnd/>
            </a:ln>
          </p:spPr>
          <p:txBody>
            <a:bodyPr lIns="12700" tIns="12700" rIns="12700" bIns="12700"/>
            <a:lstStyle/>
            <a:p>
              <a:endParaRPr lang="es-ES_tradnl">
                <a:cs typeface="Arial" charset="0"/>
              </a:endParaRPr>
            </a:p>
          </p:txBody>
        </p:sp>
        <p:sp>
          <p:nvSpPr>
            <p:cNvPr id="1140" name="Rectangle 78"/>
            <p:cNvSpPr>
              <a:spLocks noChangeArrowheads="1"/>
            </p:cNvSpPr>
            <p:nvPr/>
          </p:nvSpPr>
          <p:spPr bwMode="auto">
            <a:xfrm>
              <a:off x="8945" y="10399"/>
              <a:ext cx="285" cy="852"/>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M</a:t>
              </a:r>
            </a:p>
            <a:p>
              <a:pPr algn="ctr">
                <a:spcAft>
                  <a:spcPts val="1000"/>
                </a:spcAft>
              </a:pPr>
              <a:r>
                <a:rPr lang="en-US" sz="1100">
                  <a:latin typeface="Calibri" pitchFamily="34" charset="0"/>
                  <a:cs typeface="Arial" charset="0"/>
                </a:rPr>
                <a:t>U</a:t>
              </a:r>
            </a:p>
            <a:p>
              <a:pPr algn="ctr">
                <a:spcAft>
                  <a:spcPts val="1000"/>
                </a:spcAft>
              </a:pPr>
              <a:r>
                <a:rPr lang="en-US" sz="1100">
                  <a:latin typeface="Calibri" pitchFamily="34" charset="0"/>
                  <a:cs typeface="Arial" charset="0"/>
                </a:rPr>
                <a:t>X</a:t>
              </a:r>
              <a:endParaRPr lang="en-US">
                <a:cs typeface="Arial" charset="0"/>
              </a:endParaRPr>
            </a:p>
          </p:txBody>
        </p:sp>
        <p:sp>
          <p:nvSpPr>
            <p:cNvPr id="1141" name="Rectangle 79"/>
            <p:cNvSpPr>
              <a:spLocks noChangeArrowheads="1"/>
            </p:cNvSpPr>
            <p:nvPr/>
          </p:nvSpPr>
          <p:spPr bwMode="auto">
            <a:xfrm>
              <a:off x="8235" y="11250"/>
              <a:ext cx="995" cy="285"/>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supervisión</a:t>
              </a:r>
            </a:p>
            <a:p>
              <a:endParaRPr lang="en-US">
                <a:cs typeface="Arial" charset="0"/>
              </a:endParaRPr>
            </a:p>
          </p:txBody>
        </p:sp>
        <p:sp>
          <p:nvSpPr>
            <p:cNvPr id="1142" name="Rectangle 80"/>
            <p:cNvSpPr>
              <a:spLocks noChangeArrowheads="1"/>
            </p:cNvSpPr>
            <p:nvPr/>
          </p:nvSpPr>
          <p:spPr bwMode="auto">
            <a:xfrm>
              <a:off x="6389" y="11251"/>
              <a:ext cx="995" cy="285"/>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supervisión</a:t>
              </a:r>
            </a:p>
            <a:p>
              <a:endParaRPr lang="en-US">
                <a:cs typeface="Arial" charset="0"/>
              </a:endParaRPr>
            </a:p>
          </p:txBody>
        </p:sp>
        <p:sp>
          <p:nvSpPr>
            <p:cNvPr id="1143" name="Rectangle 81"/>
            <p:cNvSpPr>
              <a:spLocks noChangeArrowheads="1"/>
            </p:cNvSpPr>
            <p:nvPr/>
          </p:nvSpPr>
          <p:spPr bwMode="auto">
            <a:xfrm>
              <a:off x="4685" y="11251"/>
              <a:ext cx="995" cy="285"/>
            </a:xfrm>
            <a:prstGeom prst="rect">
              <a:avLst/>
            </a:prstGeom>
            <a:noFill/>
            <a:ln w="9525">
              <a:solidFill>
                <a:srgbClr val="000000"/>
              </a:solidFill>
              <a:miter lim="800000"/>
              <a:headEnd/>
              <a:tailEnd/>
            </a:ln>
          </p:spPr>
          <p:txBody>
            <a:bodyPr lIns="12700" tIns="12700" rIns="12700" bIns="12700"/>
            <a:lstStyle/>
            <a:p>
              <a:pPr algn="ctr">
                <a:spcAft>
                  <a:spcPts val="1000"/>
                </a:spcAft>
              </a:pPr>
              <a:r>
                <a:rPr lang="en-US" sz="1100">
                  <a:latin typeface="Calibri" pitchFamily="34" charset="0"/>
                  <a:cs typeface="Arial" charset="0"/>
                </a:rPr>
                <a:t>supervisión</a:t>
              </a:r>
            </a:p>
            <a:p>
              <a:endParaRPr lang="en-US">
                <a:cs typeface="Arial" charset="0"/>
              </a:endParaRPr>
            </a:p>
          </p:txBody>
        </p:sp>
        <p:sp>
          <p:nvSpPr>
            <p:cNvPr id="1144" name="Line 82"/>
            <p:cNvSpPr>
              <a:spLocks noChangeShapeType="1"/>
            </p:cNvSpPr>
            <p:nvPr/>
          </p:nvSpPr>
          <p:spPr bwMode="auto">
            <a:xfrm>
              <a:off x="3833" y="10683"/>
              <a:ext cx="569" cy="1"/>
            </a:xfrm>
            <a:prstGeom prst="line">
              <a:avLst/>
            </a:prstGeom>
            <a:noFill/>
            <a:ln w="9525">
              <a:solidFill>
                <a:srgbClr val="000000"/>
              </a:solidFill>
              <a:round/>
              <a:headEnd type="none" w="sm" len="sm"/>
              <a:tailEnd type="triangle" w="sm" len="sm"/>
            </a:ln>
          </p:spPr>
          <p:txBody>
            <a:bodyPr/>
            <a:lstStyle/>
            <a:p>
              <a:endParaRPr lang="es-ES_tradnl"/>
            </a:p>
          </p:txBody>
        </p:sp>
        <p:sp>
          <p:nvSpPr>
            <p:cNvPr id="1145" name="Line 83"/>
            <p:cNvSpPr>
              <a:spLocks noChangeShapeType="1"/>
            </p:cNvSpPr>
            <p:nvPr/>
          </p:nvSpPr>
          <p:spPr bwMode="auto">
            <a:xfrm>
              <a:off x="5821" y="10683"/>
              <a:ext cx="427" cy="1"/>
            </a:xfrm>
            <a:prstGeom prst="line">
              <a:avLst/>
            </a:prstGeom>
            <a:noFill/>
            <a:ln w="9525">
              <a:solidFill>
                <a:srgbClr val="000000"/>
              </a:solidFill>
              <a:round/>
              <a:headEnd type="none" w="sm" len="sm"/>
              <a:tailEnd type="triangle" w="sm" len="sm"/>
            </a:ln>
          </p:spPr>
          <p:txBody>
            <a:bodyPr/>
            <a:lstStyle/>
            <a:p>
              <a:endParaRPr lang="es-ES_tradnl"/>
            </a:p>
          </p:txBody>
        </p:sp>
        <p:sp>
          <p:nvSpPr>
            <p:cNvPr id="1146" name="Line 84"/>
            <p:cNvSpPr>
              <a:spLocks noChangeShapeType="1"/>
            </p:cNvSpPr>
            <p:nvPr/>
          </p:nvSpPr>
          <p:spPr bwMode="auto">
            <a:xfrm>
              <a:off x="7525" y="10683"/>
              <a:ext cx="427" cy="1"/>
            </a:xfrm>
            <a:prstGeom prst="line">
              <a:avLst/>
            </a:prstGeom>
            <a:noFill/>
            <a:ln w="9525">
              <a:solidFill>
                <a:srgbClr val="000000"/>
              </a:solidFill>
              <a:round/>
              <a:headEnd type="none" w="sm" len="sm"/>
              <a:tailEnd type="triangle" w="sm" len="sm"/>
            </a:ln>
          </p:spPr>
          <p:txBody>
            <a:bodyPr/>
            <a:lstStyle/>
            <a:p>
              <a:endParaRPr lang="es-ES_tradnl"/>
            </a:p>
          </p:txBody>
        </p:sp>
        <p:sp>
          <p:nvSpPr>
            <p:cNvPr id="1147" name="Line 85"/>
            <p:cNvSpPr>
              <a:spLocks noChangeShapeType="1"/>
            </p:cNvSpPr>
            <p:nvPr/>
          </p:nvSpPr>
          <p:spPr bwMode="auto">
            <a:xfrm flipH="1">
              <a:off x="7525" y="11109"/>
              <a:ext cx="427" cy="1"/>
            </a:xfrm>
            <a:prstGeom prst="line">
              <a:avLst/>
            </a:prstGeom>
            <a:noFill/>
            <a:ln w="9525">
              <a:solidFill>
                <a:srgbClr val="000000"/>
              </a:solidFill>
              <a:round/>
              <a:headEnd type="none" w="sm" len="sm"/>
              <a:tailEnd type="triangle" w="sm" len="sm"/>
            </a:ln>
          </p:spPr>
          <p:txBody>
            <a:bodyPr/>
            <a:lstStyle/>
            <a:p>
              <a:endParaRPr lang="es-ES_tradnl"/>
            </a:p>
          </p:txBody>
        </p:sp>
        <p:sp>
          <p:nvSpPr>
            <p:cNvPr id="1148" name="Line 86"/>
            <p:cNvSpPr>
              <a:spLocks noChangeShapeType="1"/>
            </p:cNvSpPr>
            <p:nvPr/>
          </p:nvSpPr>
          <p:spPr bwMode="auto">
            <a:xfrm flipH="1">
              <a:off x="5821" y="11109"/>
              <a:ext cx="427" cy="1"/>
            </a:xfrm>
            <a:prstGeom prst="line">
              <a:avLst/>
            </a:prstGeom>
            <a:noFill/>
            <a:ln w="9525">
              <a:solidFill>
                <a:srgbClr val="000000"/>
              </a:solidFill>
              <a:round/>
              <a:headEnd type="none" w="sm" len="sm"/>
              <a:tailEnd type="triangle" w="sm" len="sm"/>
            </a:ln>
          </p:spPr>
          <p:txBody>
            <a:bodyPr/>
            <a:lstStyle/>
            <a:p>
              <a:endParaRPr lang="es-ES_tradnl"/>
            </a:p>
          </p:txBody>
        </p:sp>
        <p:sp>
          <p:nvSpPr>
            <p:cNvPr id="1149" name="Line 87"/>
            <p:cNvSpPr>
              <a:spLocks noChangeShapeType="1"/>
            </p:cNvSpPr>
            <p:nvPr/>
          </p:nvSpPr>
          <p:spPr bwMode="auto">
            <a:xfrm flipH="1">
              <a:off x="3833" y="11109"/>
              <a:ext cx="569" cy="1"/>
            </a:xfrm>
            <a:prstGeom prst="line">
              <a:avLst/>
            </a:prstGeom>
            <a:noFill/>
            <a:ln w="9525">
              <a:solidFill>
                <a:srgbClr val="000000"/>
              </a:solidFill>
              <a:round/>
              <a:headEnd type="none" w="sm" len="sm"/>
              <a:tailEnd type="triangle" w="sm" len="sm"/>
            </a:ln>
          </p:spPr>
          <p:txBody>
            <a:bodyPr/>
            <a:lstStyle/>
            <a:p>
              <a:endParaRPr lang="es-ES_tradnl"/>
            </a:p>
          </p:txBody>
        </p:sp>
      </p:grpSp>
      <p:sp>
        <p:nvSpPr>
          <p:cNvPr id="1120" name="Rectangle 9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graphicFrame>
        <p:nvGraphicFramePr>
          <p:cNvPr id="1113" name="Object 89"/>
          <p:cNvGraphicFramePr>
            <a:graphicFrameLocks noChangeAspect="1"/>
          </p:cNvGraphicFramePr>
          <p:nvPr/>
        </p:nvGraphicFramePr>
        <p:xfrm>
          <a:off x="2339975" y="4581525"/>
          <a:ext cx="161925" cy="219075"/>
        </p:xfrm>
        <a:graphic>
          <a:graphicData uri="http://schemas.openxmlformats.org/presentationml/2006/ole">
            <p:oleObj spid="_x0000_s1113" name="Ecuación" r:id="rId3" imgW="164885" imgH="215619" progId="Equation.3">
              <p:embed/>
            </p:oleObj>
          </a:graphicData>
        </a:graphic>
      </p:graphicFrame>
      <p:sp>
        <p:nvSpPr>
          <p:cNvPr id="1121" name="Rectangle 9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graphicFrame>
        <p:nvGraphicFramePr>
          <p:cNvPr id="1115" name="Object 91"/>
          <p:cNvGraphicFramePr>
            <a:graphicFrameLocks noChangeAspect="1"/>
          </p:cNvGraphicFramePr>
          <p:nvPr/>
        </p:nvGraphicFramePr>
        <p:xfrm>
          <a:off x="2339975" y="5589588"/>
          <a:ext cx="180975" cy="219075"/>
        </p:xfrm>
        <a:graphic>
          <a:graphicData uri="http://schemas.openxmlformats.org/presentationml/2006/ole">
            <p:oleObj spid="_x0000_s1115" name="Ecuación" r:id="rId4" imgW="177569" imgH="215619" progId="Equation.3">
              <p:embed/>
            </p:oleObj>
          </a:graphicData>
        </a:graphic>
      </p:graphicFrame>
      <p:pic>
        <p:nvPicPr>
          <p:cNvPr id="107" name="Picture 5" descr="rad1[1]"/>
          <p:cNvPicPr>
            <a:picLocks noChangeAspect="1" noChangeArrowheads="1" noCrop="1"/>
          </p:cNvPicPr>
          <p:nvPr/>
        </p:nvPicPr>
        <p:blipFill>
          <a:blip r:embed="rId5"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pic>
        <p:nvPicPr>
          <p:cNvPr id="40965" name="Picture 5" descr="101_0085"/>
          <p:cNvPicPr>
            <a:picLocks noChangeAspect="1" noChangeArrowheads="1"/>
          </p:cNvPicPr>
          <p:nvPr/>
        </p:nvPicPr>
        <p:blipFill>
          <a:blip r:embed="rId3" cstate="print"/>
          <a:srcRect/>
          <a:stretch>
            <a:fillRect/>
          </a:stretch>
        </p:blipFill>
        <p:spPr bwMode="auto">
          <a:xfrm>
            <a:off x="2484438" y="1971675"/>
            <a:ext cx="3168650" cy="2378075"/>
          </a:xfrm>
          <a:prstGeom prst="rect">
            <a:avLst/>
          </a:prstGeom>
          <a:noFill/>
        </p:spPr>
      </p:pic>
      <p:sp>
        <p:nvSpPr>
          <p:cNvPr id="40966" name="Text Box 6"/>
          <p:cNvSpPr txBox="1">
            <a:spLocks noChangeArrowheads="1"/>
          </p:cNvSpPr>
          <p:nvPr/>
        </p:nvSpPr>
        <p:spPr bwMode="auto">
          <a:xfrm>
            <a:off x="3924300" y="3933825"/>
            <a:ext cx="1727200" cy="366713"/>
          </a:xfrm>
          <a:prstGeom prst="rect">
            <a:avLst/>
          </a:prstGeom>
          <a:solidFill>
            <a:schemeClr val="hlink"/>
          </a:solidFill>
          <a:ln w="9525">
            <a:noFill/>
            <a:miter lim="800000"/>
            <a:headEnd/>
            <a:tailEnd/>
          </a:ln>
          <a:effectLst/>
        </p:spPr>
        <p:txBody>
          <a:bodyPr>
            <a:spAutoFit/>
          </a:bodyPr>
          <a:lstStyle/>
          <a:p>
            <a:pPr algn="ctr">
              <a:spcBef>
                <a:spcPct val="50000"/>
              </a:spcBef>
            </a:pPr>
            <a:r>
              <a:rPr lang="es-ES_tradnl" b="1">
                <a:effectLst>
                  <a:outerShdw blurRad="38100" dist="38100" dir="2700000" algn="tl">
                    <a:srgbClr val="FFFFFF"/>
                  </a:outerShdw>
                </a:effectLst>
              </a:rPr>
              <a:t>DUPLEXER</a:t>
            </a:r>
          </a:p>
        </p:txBody>
      </p:sp>
      <p:sp>
        <p:nvSpPr>
          <p:cNvPr id="40967" name="AutoShape 7">
            <a:hlinkClick r:id="rId4" action="ppaction://hlinksldjump" highlightClick="1"/>
          </p:cNvPr>
          <p:cNvSpPr>
            <a:spLocks noChangeArrowheads="1"/>
          </p:cNvSpPr>
          <p:nvPr/>
        </p:nvSpPr>
        <p:spPr bwMode="auto">
          <a:xfrm>
            <a:off x="6659563" y="5084763"/>
            <a:ext cx="865187" cy="576262"/>
          </a:xfrm>
          <a:prstGeom prst="actionButtonBackPrevious">
            <a:avLst/>
          </a:prstGeom>
          <a:gradFill rotWithShape="1">
            <a:gsLst>
              <a:gs pos="0">
                <a:srgbClr val="FF0000"/>
              </a:gs>
              <a:gs pos="100000">
                <a:srgbClr val="FF0000">
                  <a:gamma/>
                  <a:shade val="46275"/>
                  <a:invGamma/>
                </a:srgbClr>
              </a:gs>
            </a:gsLst>
            <a:path path="rect">
              <a:fillToRect l="50000" t="50000" r="50000" b="50000"/>
            </a:path>
          </a:gradFill>
          <a:ln w="9525">
            <a:noFill/>
            <a:miter lim="800000"/>
            <a:headEnd/>
            <a:tailEnd/>
          </a:ln>
          <a:effectLst/>
        </p:spPr>
        <p:txBody>
          <a:bodyPr wrap="none" anchor="ctr"/>
          <a:lstStyle/>
          <a:p>
            <a:endParaRPr lang="es-ES_trad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pic>
        <p:nvPicPr>
          <p:cNvPr id="41987" name="Picture 3" descr="101_0102"/>
          <p:cNvPicPr>
            <a:picLocks noChangeAspect="1" noChangeArrowheads="1"/>
          </p:cNvPicPr>
          <p:nvPr/>
        </p:nvPicPr>
        <p:blipFill>
          <a:blip r:embed="rId3" cstate="print"/>
          <a:srcRect/>
          <a:stretch>
            <a:fillRect/>
          </a:stretch>
        </p:blipFill>
        <p:spPr bwMode="auto">
          <a:xfrm>
            <a:off x="2627313" y="1125538"/>
            <a:ext cx="3406775" cy="4535487"/>
          </a:xfrm>
          <a:prstGeom prst="rect">
            <a:avLst/>
          </a:prstGeom>
          <a:noFill/>
          <a:ln w="9525">
            <a:noFill/>
            <a:miter lim="800000"/>
            <a:headEnd/>
            <a:tailEnd/>
          </a:ln>
        </p:spPr>
      </p:pic>
      <p:sp>
        <p:nvSpPr>
          <p:cNvPr id="41988" name="AutoShape 4">
            <a:hlinkClick r:id="rId4" action="ppaction://hlinksldjump" highlightClick="1"/>
          </p:cNvPr>
          <p:cNvSpPr>
            <a:spLocks noChangeArrowheads="1"/>
          </p:cNvSpPr>
          <p:nvPr/>
        </p:nvSpPr>
        <p:spPr bwMode="auto">
          <a:xfrm>
            <a:off x="6659563" y="5084763"/>
            <a:ext cx="865187" cy="576262"/>
          </a:xfrm>
          <a:prstGeom prst="actionButtonBackPrevious">
            <a:avLst/>
          </a:prstGeom>
          <a:gradFill rotWithShape="1">
            <a:gsLst>
              <a:gs pos="0">
                <a:srgbClr val="FF0000"/>
              </a:gs>
              <a:gs pos="100000">
                <a:srgbClr val="FF0000">
                  <a:gamma/>
                  <a:shade val="46275"/>
                  <a:invGamma/>
                </a:srgbClr>
              </a:gs>
            </a:gsLst>
            <a:path path="rect">
              <a:fillToRect l="50000" t="50000" r="50000" b="50000"/>
            </a:path>
          </a:gradFill>
          <a:ln w="9525">
            <a:noFill/>
            <a:miter lim="800000"/>
            <a:headEnd/>
            <a:tailEnd/>
          </a:ln>
          <a:effectLst/>
        </p:spPr>
        <p:txBody>
          <a:bodyPr wrap="none" anchor="ctr"/>
          <a:lstStyle/>
          <a:p>
            <a:endParaRPr lang="es-ES_tradnl"/>
          </a:p>
        </p:txBody>
      </p:sp>
      <p:sp>
        <p:nvSpPr>
          <p:cNvPr id="41989" name="Text Box 5"/>
          <p:cNvSpPr txBox="1">
            <a:spLocks noChangeArrowheads="1"/>
          </p:cNvSpPr>
          <p:nvPr/>
        </p:nvSpPr>
        <p:spPr bwMode="auto">
          <a:xfrm>
            <a:off x="3708400" y="5157788"/>
            <a:ext cx="2305050" cy="366712"/>
          </a:xfrm>
          <a:prstGeom prst="rect">
            <a:avLst/>
          </a:prstGeom>
          <a:solidFill>
            <a:srgbClr val="00FFCC"/>
          </a:solidFill>
          <a:ln w="9525">
            <a:noFill/>
            <a:miter lim="800000"/>
            <a:headEnd/>
            <a:tailEnd/>
          </a:ln>
          <a:effectLst/>
        </p:spPr>
        <p:txBody>
          <a:bodyPr>
            <a:spAutoFit/>
          </a:bodyPr>
          <a:lstStyle/>
          <a:p>
            <a:pPr>
              <a:spcBef>
                <a:spcPct val="50000"/>
              </a:spcBef>
            </a:pPr>
            <a:r>
              <a:rPr lang="es-ES_tradnl" b="1">
                <a:effectLst>
                  <a:outerShdw blurRad="38100" dist="38100" dir="2700000" algn="tl">
                    <a:srgbClr val="FFFFFF"/>
                  </a:outerShdw>
                </a:effectLst>
              </a:rPr>
              <a:t>Torre con antenas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pic>
        <p:nvPicPr>
          <p:cNvPr id="44035" name="Picture 3" descr="101_0099"/>
          <p:cNvPicPr>
            <a:picLocks noChangeAspect="1" noChangeArrowheads="1"/>
          </p:cNvPicPr>
          <p:nvPr/>
        </p:nvPicPr>
        <p:blipFill>
          <a:blip r:embed="rId3" cstate="print"/>
          <a:srcRect/>
          <a:stretch>
            <a:fillRect/>
          </a:stretch>
        </p:blipFill>
        <p:spPr bwMode="auto">
          <a:xfrm>
            <a:off x="2428875" y="1052513"/>
            <a:ext cx="3783013" cy="5040312"/>
          </a:xfrm>
          <a:prstGeom prst="rect">
            <a:avLst/>
          </a:prstGeom>
          <a:noFill/>
          <a:ln w="9525">
            <a:noFill/>
            <a:miter lim="800000"/>
            <a:headEnd/>
            <a:tailEnd/>
          </a:ln>
        </p:spPr>
      </p:pic>
      <p:sp>
        <p:nvSpPr>
          <p:cNvPr id="44036" name="Text Box 4"/>
          <p:cNvSpPr txBox="1">
            <a:spLocks noChangeArrowheads="1"/>
          </p:cNvSpPr>
          <p:nvPr/>
        </p:nvSpPr>
        <p:spPr bwMode="auto">
          <a:xfrm>
            <a:off x="3203575" y="5300663"/>
            <a:ext cx="2952750" cy="641350"/>
          </a:xfrm>
          <a:prstGeom prst="rect">
            <a:avLst/>
          </a:prstGeom>
          <a:solidFill>
            <a:schemeClr val="bg2"/>
          </a:solidFill>
          <a:ln w="9525">
            <a:noFill/>
            <a:miter lim="800000"/>
            <a:headEnd/>
            <a:tailEnd/>
          </a:ln>
          <a:effectLst/>
        </p:spPr>
        <p:txBody>
          <a:bodyPr>
            <a:spAutoFit/>
          </a:bodyPr>
          <a:lstStyle/>
          <a:p>
            <a:pPr>
              <a:spcBef>
                <a:spcPct val="50000"/>
              </a:spcBef>
            </a:pPr>
            <a:r>
              <a:rPr lang="es-ES_tradnl" b="1">
                <a:effectLst>
                  <a:outerShdw blurRad="38100" dist="38100" dir="2700000" algn="tl">
                    <a:srgbClr val="FFFFFF"/>
                  </a:outerShdw>
                </a:effectLst>
              </a:rPr>
              <a:t>Antena alta performance 2.4 GHz con radome</a:t>
            </a:r>
          </a:p>
        </p:txBody>
      </p:sp>
      <p:sp>
        <p:nvSpPr>
          <p:cNvPr id="44037" name="AutoShape 5">
            <a:hlinkClick r:id="rId4" action="ppaction://hlinksldjump" highlightClick="1"/>
          </p:cNvPr>
          <p:cNvSpPr>
            <a:spLocks noChangeArrowheads="1"/>
          </p:cNvSpPr>
          <p:nvPr/>
        </p:nvSpPr>
        <p:spPr bwMode="auto">
          <a:xfrm>
            <a:off x="6659563" y="5084763"/>
            <a:ext cx="865187" cy="576262"/>
          </a:xfrm>
          <a:prstGeom prst="actionButtonBackPrevious">
            <a:avLst/>
          </a:prstGeom>
          <a:gradFill rotWithShape="1">
            <a:gsLst>
              <a:gs pos="0">
                <a:srgbClr val="FF0000"/>
              </a:gs>
              <a:gs pos="100000">
                <a:srgbClr val="FF0000">
                  <a:gamma/>
                  <a:shade val="46275"/>
                  <a:invGamma/>
                </a:srgbClr>
              </a:gs>
            </a:gsLst>
            <a:path path="rect">
              <a:fillToRect l="50000" t="50000" r="50000" b="50000"/>
            </a:path>
          </a:gradFill>
          <a:ln w="9525">
            <a:noFill/>
            <a:miter lim="800000"/>
            <a:headEnd/>
            <a:tailEnd/>
          </a:ln>
          <a:effectLst/>
        </p:spPr>
        <p:txBody>
          <a:bodyPr wrap="none" anchor="ctr"/>
          <a:lstStyle/>
          <a:p>
            <a:endParaRPr lang="es-ES_trad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pic>
        <p:nvPicPr>
          <p:cNvPr id="45059" name="Picture 3" descr="101_0135"/>
          <p:cNvPicPr>
            <a:picLocks noChangeAspect="1" noChangeArrowheads="1"/>
          </p:cNvPicPr>
          <p:nvPr/>
        </p:nvPicPr>
        <p:blipFill>
          <a:blip r:embed="rId3" cstate="print"/>
          <a:srcRect/>
          <a:stretch>
            <a:fillRect/>
          </a:stretch>
        </p:blipFill>
        <p:spPr bwMode="auto">
          <a:xfrm>
            <a:off x="2411413" y="1341438"/>
            <a:ext cx="3352800" cy="4464050"/>
          </a:xfrm>
          <a:prstGeom prst="rect">
            <a:avLst/>
          </a:prstGeom>
          <a:noFill/>
          <a:ln w="9525">
            <a:noFill/>
            <a:miter lim="800000"/>
            <a:headEnd/>
            <a:tailEnd/>
          </a:ln>
        </p:spPr>
      </p:pic>
      <p:sp>
        <p:nvSpPr>
          <p:cNvPr id="45060" name="AutoShape 4">
            <a:hlinkClick r:id="rId4" action="ppaction://hlinksldjump" highlightClick="1"/>
          </p:cNvPr>
          <p:cNvSpPr>
            <a:spLocks noChangeArrowheads="1"/>
          </p:cNvSpPr>
          <p:nvPr/>
        </p:nvSpPr>
        <p:spPr bwMode="auto">
          <a:xfrm>
            <a:off x="6659563" y="5084763"/>
            <a:ext cx="865187" cy="576262"/>
          </a:xfrm>
          <a:prstGeom prst="actionButtonBackPrevious">
            <a:avLst/>
          </a:prstGeom>
          <a:gradFill rotWithShape="1">
            <a:gsLst>
              <a:gs pos="0">
                <a:srgbClr val="FF0000"/>
              </a:gs>
              <a:gs pos="100000">
                <a:srgbClr val="FF0000">
                  <a:gamma/>
                  <a:shade val="46275"/>
                  <a:invGamma/>
                </a:srgbClr>
              </a:gs>
            </a:gsLst>
            <a:path path="rect">
              <a:fillToRect l="50000" t="50000" r="50000" b="50000"/>
            </a:path>
          </a:gradFill>
          <a:ln w="9525">
            <a:noFill/>
            <a:miter lim="800000"/>
            <a:headEnd/>
            <a:tailEnd/>
          </a:ln>
          <a:effectLst/>
        </p:spPr>
        <p:txBody>
          <a:bodyPr wrap="none" anchor="ctr"/>
          <a:lstStyle/>
          <a:p>
            <a:endParaRPr lang="es-ES_tradnl"/>
          </a:p>
        </p:txBody>
      </p:sp>
      <p:sp>
        <p:nvSpPr>
          <p:cNvPr id="45061" name="Text Box 5"/>
          <p:cNvSpPr txBox="1">
            <a:spLocks noChangeArrowheads="1"/>
          </p:cNvSpPr>
          <p:nvPr/>
        </p:nvSpPr>
        <p:spPr bwMode="auto">
          <a:xfrm>
            <a:off x="2051050" y="981075"/>
            <a:ext cx="4321175" cy="366713"/>
          </a:xfrm>
          <a:prstGeom prst="rect">
            <a:avLst/>
          </a:prstGeom>
          <a:noFill/>
          <a:ln w="9525">
            <a:noFill/>
            <a:miter lim="800000"/>
            <a:headEnd/>
            <a:tailEnd/>
          </a:ln>
          <a:effectLst/>
        </p:spPr>
        <p:txBody>
          <a:bodyPr>
            <a:spAutoFit/>
          </a:bodyPr>
          <a:lstStyle/>
          <a:p>
            <a:pPr>
              <a:spcBef>
                <a:spcPct val="50000"/>
              </a:spcBef>
            </a:pPr>
            <a:r>
              <a:rPr lang="es-ES_tradnl" b="1">
                <a:effectLst>
                  <a:outerShdw blurRad="38100" dist="38100" dir="2700000" algn="tl">
                    <a:srgbClr val="C0C0C0"/>
                  </a:outerShdw>
                </a:effectLst>
              </a:rPr>
              <a:t>Estación repetidora Cerro mogotes</a:t>
            </a:r>
          </a:p>
        </p:txBody>
      </p:sp>
      <p:sp>
        <p:nvSpPr>
          <p:cNvPr id="45062" name="Text Box 6"/>
          <p:cNvSpPr txBox="1">
            <a:spLocks noChangeArrowheads="1"/>
          </p:cNvSpPr>
          <p:nvPr/>
        </p:nvSpPr>
        <p:spPr bwMode="auto">
          <a:xfrm>
            <a:off x="4067175" y="5373688"/>
            <a:ext cx="1584325" cy="274637"/>
          </a:xfrm>
          <a:prstGeom prst="rect">
            <a:avLst/>
          </a:prstGeom>
          <a:solidFill>
            <a:schemeClr val="bg2"/>
          </a:solidFill>
          <a:ln w="9525">
            <a:noFill/>
            <a:miter lim="800000"/>
            <a:headEnd/>
            <a:tailEnd/>
          </a:ln>
          <a:effectLst/>
        </p:spPr>
        <p:txBody>
          <a:bodyPr>
            <a:spAutoFit/>
          </a:bodyPr>
          <a:lstStyle/>
          <a:p>
            <a:pPr>
              <a:spcBef>
                <a:spcPct val="50000"/>
              </a:spcBef>
            </a:pPr>
            <a:r>
              <a:rPr lang="es-ES_tradnl" sz="1200" b="1">
                <a:effectLst>
                  <a:outerShdw blurRad="38100" dist="38100" dir="2700000" algn="tl">
                    <a:srgbClr val="FFFFFF"/>
                  </a:outerShdw>
                </a:effectLst>
              </a:rPr>
              <a:t>Gentileza Telecom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pic>
        <p:nvPicPr>
          <p:cNvPr id="46083" name="Picture 3" descr="101_0080"/>
          <p:cNvPicPr>
            <a:picLocks noChangeAspect="1" noChangeArrowheads="1"/>
          </p:cNvPicPr>
          <p:nvPr/>
        </p:nvPicPr>
        <p:blipFill>
          <a:blip r:embed="rId3" cstate="print"/>
          <a:srcRect/>
          <a:stretch>
            <a:fillRect/>
          </a:stretch>
        </p:blipFill>
        <p:spPr bwMode="auto">
          <a:xfrm>
            <a:off x="2339975" y="1196975"/>
            <a:ext cx="3798888" cy="5040313"/>
          </a:xfrm>
          <a:prstGeom prst="rect">
            <a:avLst/>
          </a:prstGeom>
          <a:noFill/>
          <a:ln w="9525">
            <a:noFill/>
            <a:miter lim="800000"/>
            <a:headEnd/>
            <a:tailEnd/>
          </a:ln>
        </p:spPr>
      </p:pic>
      <p:sp>
        <p:nvSpPr>
          <p:cNvPr id="46084" name="AutoShape 4">
            <a:hlinkClick r:id="rId4" action="ppaction://hlinksldjump" highlightClick="1"/>
          </p:cNvPr>
          <p:cNvSpPr>
            <a:spLocks noChangeArrowheads="1"/>
          </p:cNvSpPr>
          <p:nvPr/>
        </p:nvSpPr>
        <p:spPr bwMode="auto">
          <a:xfrm>
            <a:off x="6659563" y="5084763"/>
            <a:ext cx="865187" cy="576262"/>
          </a:xfrm>
          <a:prstGeom prst="actionButtonBackPrevious">
            <a:avLst/>
          </a:prstGeom>
          <a:gradFill rotWithShape="1">
            <a:gsLst>
              <a:gs pos="0">
                <a:srgbClr val="FF0000"/>
              </a:gs>
              <a:gs pos="100000">
                <a:srgbClr val="FF0000">
                  <a:gamma/>
                  <a:shade val="46275"/>
                  <a:invGamma/>
                </a:srgbClr>
              </a:gs>
            </a:gsLst>
            <a:path path="rect">
              <a:fillToRect l="50000" t="50000" r="50000" b="50000"/>
            </a:path>
          </a:gradFill>
          <a:ln w="9525">
            <a:noFill/>
            <a:miter lim="800000"/>
            <a:headEnd/>
            <a:tailEnd/>
          </a:ln>
          <a:effectLst/>
        </p:spPr>
        <p:txBody>
          <a:bodyPr wrap="none" anchor="ctr"/>
          <a:lstStyle/>
          <a:p>
            <a:endParaRPr lang="es-ES_tradnl"/>
          </a:p>
        </p:txBody>
      </p:sp>
      <p:sp>
        <p:nvSpPr>
          <p:cNvPr id="46085" name="Text Box 5"/>
          <p:cNvSpPr txBox="1">
            <a:spLocks noChangeArrowheads="1"/>
          </p:cNvSpPr>
          <p:nvPr/>
        </p:nvSpPr>
        <p:spPr bwMode="auto">
          <a:xfrm>
            <a:off x="3419475" y="5734050"/>
            <a:ext cx="2663825" cy="304800"/>
          </a:xfrm>
          <a:prstGeom prst="rect">
            <a:avLst/>
          </a:prstGeom>
          <a:solidFill>
            <a:schemeClr val="accent1"/>
          </a:solidFill>
          <a:ln w="9525">
            <a:noFill/>
            <a:miter lim="800000"/>
            <a:headEnd/>
            <a:tailEnd/>
          </a:ln>
          <a:effectLst/>
        </p:spPr>
        <p:txBody>
          <a:bodyPr>
            <a:spAutoFit/>
          </a:bodyPr>
          <a:lstStyle/>
          <a:p>
            <a:pPr algn="ctr">
              <a:spcBef>
                <a:spcPct val="50000"/>
              </a:spcBef>
            </a:pPr>
            <a:r>
              <a:rPr lang="es-ES_tradnl" sz="1400" b="1">
                <a:effectLst>
                  <a:outerShdw blurRad="38100" dist="38100" dir="2700000" algn="tl">
                    <a:srgbClr val="FFFFFF"/>
                  </a:outerShdw>
                </a:effectLst>
              </a:rPr>
              <a:t>Circuladores y duplexer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pic>
        <p:nvPicPr>
          <p:cNvPr id="47107" name="Picture 3" descr="101_0079"/>
          <p:cNvPicPr>
            <a:picLocks noChangeAspect="1" noChangeArrowheads="1"/>
          </p:cNvPicPr>
          <p:nvPr/>
        </p:nvPicPr>
        <p:blipFill>
          <a:blip r:embed="rId3" cstate="print"/>
          <a:srcRect/>
          <a:stretch>
            <a:fillRect/>
          </a:stretch>
        </p:blipFill>
        <p:spPr bwMode="auto">
          <a:xfrm>
            <a:off x="1331913" y="981075"/>
            <a:ext cx="7056437" cy="5294313"/>
          </a:xfrm>
          <a:prstGeom prst="rect">
            <a:avLst/>
          </a:prstGeom>
          <a:noFill/>
          <a:ln w="9525">
            <a:noFill/>
            <a:miter lim="800000"/>
            <a:headEnd/>
            <a:tailEnd/>
          </a:ln>
        </p:spPr>
      </p:pic>
      <p:sp>
        <p:nvSpPr>
          <p:cNvPr id="47108" name="AutoShape 4">
            <a:hlinkClick r:id="rId4" action="ppaction://hlinksldjump" highlightClick="1"/>
          </p:cNvPr>
          <p:cNvSpPr>
            <a:spLocks noChangeArrowheads="1"/>
          </p:cNvSpPr>
          <p:nvPr/>
        </p:nvSpPr>
        <p:spPr bwMode="auto">
          <a:xfrm>
            <a:off x="6659563" y="5084763"/>
            <a:ext cx="1368425" cy="792162"/>
          </a:xfrm>
          <a:prstGeom prst="actionButtonBackPrevious">
            <a:avLst/>
          </a:prstGeom>
          <a:gradFill rotWithShape="1">
            <a:gsLst>
              <a:gs pos="0">
                <a:srgbClr val="FF0000"/>
              </a:gs>
              <a:gs pos="100000">
                <a:srgbClr val="FF0000">
                  <a:gamma/>
                  <a:shade val="46275"/>
                  <a:invGamma/>
                </a:srgbClr>
              </a:gs>
            </a:gsLst>
            <a:path path="rect">
              <a:fillToRect l="50000" t="50000" r="50000" b="50000"/>
            </a:path>
          </a:gradFill>
          <a:ln w="9525">
            <a:noFill/>
            <a:miter lim="800000"/>
            <a:headEnd/>
            <a:tailEnd/>
          </a:ln>
          <a:effectLst/>
        </p:spPr>
        <p:txBody>
          <a:bodyPr wrap="none" anchor="ctr"/>
          <a:lstStyle/>
          <a:p>
            <a:endParaRPr lang="es-ES_tradnl"/>
          </a:p>
        </p:txBody>
      </p:sp>
      <p:sp>
        <p:nvSpPr>
          <p:cNvPr id="47109" name="Text Box 5"/>
          <p:cNvSpPr txBox="1">
            <a:spLocks noChangeArrowheads="1"/>
          </p:cNvSpPr>
          <p:nvPr/>
        </p:nvSpPr>
        <p:spPr bwMode="auto">
          <a:xfrm>
            <a:off x="2051050" y="476250"/>
            <a:ext cx="5256213" cy="366713"/>
          </a:xfrm>
          <a:prstGeom prst="rect">
            <a:avLst/>
          </a:prstGeom>
          <a:noFill/>
          <a:ln w="9525">
            <a:noFill/>
            <a:miter lim="800000"/>
            <a:headEnd/>
            <a:tailEnd/>
          </a:ln>
          <a:effectLst/>
        </p:spPr>
        <p:txBody>
          <a:bodyPr>
            <a:spAutoFit/>
          </a:bodyPr>
          <a:lstStyle/>
          <a:p>
            <a:pPr algn="ctr">
              <a:spcBef>
                <a:spcPct val="50000"/>
              </a:spcBef>
            </a:pPr>
            <a:r>
              <a:rPr lang="es-ES_tradnl" b="1"/>
              <a:t>Procesamiento  Tx-Rx</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08" name="Object 48"/>
          <p:cNvGraphicFramePr>
            <a:graphicFrameLocks noChangeAspect="1"/>
          </p:cNvGraphicFramePr>
          <p:nvPr/>
        </p:nvGraphicFramePr>
        <p:xfrm>
          <a:off x="2339975" y="1412875"/>
          <a:ext cx="319088" cy="431800"/>
        </p:xfrm>
        <a:graphic>
          <a:graphicData uri="http://schemas.openxmlformats.org/presentationml/2006/ole">
            <p:oleObj spid="_x0000_s15408" name="Ecuación" r:id="rId3" imgW="164885" imgH="215619" progId="Equation.3">
              <p:embed/>
            </p:oleObj>
          </a:graphicData>
        </a:graphic>
      </p:graphicFrame>
      <p:graphicFrame>
        <p:nvGraphicFramePr>
          <p:cNvPr id="15406" name="Object 46"/>
          <p:cNvGraphicFramePr>
            <a:graphicFrameLocks noChangeAspect="1"/>
          </p:cNvGraphicFramePr>
          <p:nvPr/>
        </p:nvGraphicFramePr>
        <p:xfrm>
          <a:off x="6588125" y="1341438"/>
          <a:ext cx="306388" cy="412750"/>
        </p:xfrm>
        <a:graphic>
          <a:graphicData uri="http://schemas.openxmlformats.org/presentationml/2006/ole">
            <p:oleObj spid="_x0000_s15406" name="Ecuación" r:id="rId4" imgW="164885" imgH="215619" progId="Equation.3">
              <p:embed/>
            </p:oleObj>
          </a:graphicData>
        </a:graphic>
      </p:graphicFrame>
      <p:graphicFrame>
        <p:nvGraphicFramePr>
          <p:cNvPr id="15404" name="Object 44"/>
          <p:cNvGraphicFramePr>
            <a:graphicFrameLocks noChangeAspect="1"/>
          </p:cNvGraphicFramePr>
          <p:nvPr/>
        </p:nvGraphicFramePr>
        <p:xfrm>
          <a:off x="4427538" y="1412875"/>
          <a:ext cx="325437" cy="393700"/>
        </p:xfrm>
        <a:graphic>
          <a:graphicData uri="http://schemas.openxmlformats.org/presentationml/2006/ole">
            <p:oleObj spid="_x0000_s15404" name="Ecuación" r:id="rId5" imgW="177569" imgH="215619" progId="Equation.3">
              <p:embed/>
            </p:oleObj>
          </a:graphicData>
        </a:graphic>
      </p:graphicFrame>
      <p:graphicFrame>
        <p:nvGraphicFramePr>
          <p:cNvPr id="15402" name="Object 42"/>
          <p:cNvGraphicFramePr>
            <a:graphicFrameLocks noChangeAspect="1"/>
          </p:cNvGraphicFramePr>
          <p:nvPr/>
        </p:nvGraphicFramePr>
        <p:xfrm>
          <a:off x="6443663" y="2420938"/>
          <a:ext cx="360362" cy="454025"/>
        </p:xfrm>
        <a:graphic>
          <a:graphicData uri="http://schemas.openxmlformats.org/presentationml/2006/ole">
            <p:oleObj spid="_x0000_s15402" name="Ecuación" r:id="rId6" imgW="177646" imgH="228402" progId="Equation.3">
              <p:embed/>
            </p:oleObj>
          </a:graphicData>
        </a:graphic>
      </p:graphicFrame>
      <p:graphicFrame>
        <p:nvGraphicFramePr>
          <p:cNvPr id="15400" name="Object 40"/>
          <p:cNvGraphicFramePr>
            <a:graphicFrameLocks noChangeAspect="1"/>
          </p:cNvGraphicFramePr>
          <p:nvPr/>
        </p:nvGraphicFramePr>
        <p:xfrm>
          <a:off x="4427538" y="2636838"/>
          <a:ext cx="360362" cy="436562"/>
        </p:xfrm>
        <a:graphic>
          <a:graphicData uri="http://schemas.openxmlformats.org/presentationml/2006/ole">
            <p:oleObj spid="_x0000_s15400" name="Ecuación" r:id="rId7" imgW="177569" imgH="215619" progId="Equation.3">
              <p:embed/>
            </p:oleObj>
          </a:graphicData>
        </a:graphic>
      </p:graphicFrame>
      <p:graphicFrame>
        <p:nvGraphicFramePr>
          <p:cNvPr id="15398" name="Object 38"/>
          <p:cNvGraphicFramePr>
            <a:graphicFrameLocks noChangeAspect="1"/>
          </p:cNvGraphicFramePr>
          <p:nvPr/>
        </p:nvGraphicFramePr>
        <p:xfrm>
          <a:off x="2339975" y="2636838"/>
          <a:ext cx="287338" cy="363537"/>
        </p:xfrm>
        <a:graphic>
          <a:graphicData uri="http://schemas.openxmlformats.org/presentationml/2006/ole">
            <p:oleObj spid="_x0000_s15398" name="Ecuación" r:id="rId8" imgW="177646" imgH="228402" progId="Equation.3">
              <p:embed/>
            </p:oleObj>
          </a:graphicData>
        </a:graphic>
      </p:graphicFrame>
      <p:sp>
        <p:nvSpPr>
          <p:cNvPr id="15440" name="Rectangle 5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_tradnl">
              <a:cs typeface="Arial" charset="0"/>
            </a:endParaRPr>
          </a:p>
        </p:txBody>
      </p:sp>
      <p:sp>
        <p:nvSpPr>
          <p:cNvPr id="15441" name="Rectangle 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p>
            <a:endParaRPr lang="es-ES_tradnl">
              <a:latin typeface="Calibri" pitchFamily="34" charset="0"/>
            </a:endParaRPr>
          </a:p>
        </p:txBody>
      </p:sp>
      <p:sp>
        <p:nvSpPr>
          <p:cNvPr id="15442" name="Rectangle 65"/>
          <p:cNvSpPr>
            <a:spLocks noChangeArrowheads="1"/>
          </p:cNvSpPr>
          <p:nvPr/>
        </p:nvSpPr>
        <p:spPr bwMode="auto">
          <a:xfrm>
            <a:off x="0" y="676275"/>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15443" name="Rectangle 66"/>
          <p:cNvSpPr>
            <a:spLocks noChangeArrowheads="1"/>
          </p:cNvSpPr>
          <p:nvPr/>
        </p:nvSpPr>
        <p:spPr bwMode="auto">
          <a:xfrm>
            <a:off x="0" y="1352550"/>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15444" name="Rectangle 67"/>
          <p:cNvSpPr>
            <a:spLocks noChangeArrowheads="1"/>
          </p:cNvSpPr>
          <p:nvPr/>
        </p:nvSpPr>
        <p:spPr bwMode="auto">
          <a:xfrm>
            <a:off x="0" y="2028825"/>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15445" name="Rectangle 68"/>
          <p:cNvSpPr>
            <a:spLocks noChangeArrowheads="1"/>
          </p:cNvSpPr>
          <p:nvPr/>
        </p:nvSpPr>
        <p:spPr bwMode="auto">
          <a:xfrm>
            <a:off x="0" y="2714625"/>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15446" name="Rectangle 69"/>
          <p:cNvSpPr>
            <a:spLocks noChangeArrowheads="1"/>
          </p:cNvSpPr>
          <p:nvPr/>
        </p:nvSpPr>
        <p:spPr bwMode="auto">
          <a:xfrm>
            <a:off x="0" y="3390900"/>
            <a:ext cx="0" cy="45720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sp>
        <p:nvSpPr>
          <p:cNvPr id="15447" name="Rectangle 70"/>
          <p:cNvSpPr>
            <a:spLocks noChangeArrowheads="1"/>
          </p:cNvSpPr>
          <p:nvPr/>
        </p:nvSpPr>
        <p:spPr bwMode="auto">
          <a:xfrm>
            <a:off x="0" y="4076700"/>
            <a:ext cx="9144000" cy="0"/>
          </a:xfrm>
          <a:prstGeom prst="rect">
            <a:avLst/>
          </a:prstGeom>
          <a:noFill/>
          <a:ln w="9525">
            <a:noFill/>
            <a:miter lim="800000"/>
            <a:headEnd/>
            <a:tailEnd/>
          </a:ln>
        </p:spPr>
        <p:txBody>
          <a:bodyPr wrap="none" anchor="ctr">
            <a:spAutoFit/>
          </a:bodyPr>
          <a:lstStyle/>
          <a:p>
            <a:r>
              <a:rPr lang="es-ES_tradnl" sz="1100">
                <a:latin typeface="Calibri" pitchFamily="34" charset="0"/>
                <a:ea typeface="Calibri" pitchFamily="34" charset="0"/>
                <a:cs typeface="Times New Roman" pitchFamily="18" charset="0"/>
              </a:rPr>
              <a:t>….</a:t>
            </a:r>
            <a:endParaRPr lang="en-US" sz="800">
              <a:ea typeface="Calibri" pitchFamily="34" charset="0"/>
              <a:cs typeface="Arial" charset="0"/>
            </a:endParaRPr>
          </a:p>
          <a:p>
            <a:pPr eaLnBrk="0" hangingPunct="0"/>
            <a:endParaRPr lang="en-US">
              <a:ea typeface="Calibri" pitchFamily="34" charset="0"/>
              <a:cs typeface="Arial" charset="0"/>
            </a:endParaRPr>
          </a:p>
        </p:txBody>
      </p:sp>
      <p:sp>
        <p:nvSpPr>
          <p:cNvPr id="75" name="74 Rectángulo redondeado"/>
          <p:cNvSpPr/>
          <p:nvPr/>
        </p:nvSpPr>
        <p:spPr>
          <a:xfrm>
            <a:off x="1042988" y="1844675"/>
            <a:ext cx="1081087" cy="792163"/>
          </a:xfrm>
          <a:prstGeom prst="roundRect">
            <a:avLst/>
          </a:prstGeom>
          <a:solidFill>
            <a:srgbClr val="FFC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TA</a:t>
            </a:r>
            <a:endParaRPr lang="en-US" sz="2400" b="1" dirty="0">
              <a:solidFill>
                <a:schemeClr val="tx1"/>
              </a:solidFill>
              <a:effectLst>
                <a:outerShdw blurRad="38100" dist="38100" dir="2700000" algn="tl">
                  <a:srgbClr val="000000">
                    <a:alpha val="43137"/>
                  </a:srgbClr>
                </a:outerShdw>
              </a:effectLst>
            </a:endParaRPr>
          </a:p>
        </p:txBody>
      </p:sp>
      <p:sp>
        <p:nvSpPr>
          <p:cNvPr id="76" name="75 Rectángulo redondeado"/>
          <p:cNvSpPr/>
          <p:nvPr/>
        </p:nvSpPr>
        <p:spPr>
          <a:xfrm>
            <a:off x="3059113" y="1844675"/>
            <a:ext cx="1081087" cy="792163"/>
          </a:xfrm>
          <a:prstGeom prst="roundRect">
            <a:avLst/>
          </a:prstGeom>
          <a:solidFill>
            <a:srgbClr val="FFC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R1</a:t>
            </a:r>
            <a:endParaRPr lang="en-US" sz="2400" b="1" dirty="0">
              <a:solidFill>
                <a:schemeClr val="tx1"/>
              </a:solidFill>
              <a:effectLst>
                <a:outerShdw blurRad="38100" dist="38100" dir="2700000" algn="tl">
                  <a:srgbClr val="000000">
                    <a:alpha val="43137"/>
                  </a:srgbClr>
                </a:outerShdw>
              </a:effectLst>
            </a:endParaRPr>
          </a:p>
        </p:txBody>
      </p:sp>
      <p:sp>
        <p:nvSpPr>
          <p:cNvPr id="77" name="76 Rectángulo redondeado"/>
          <p:cNvSpPr/>
          <p:nvPr/>
        </p:nvSpPr>
        <p:spPr>
          <a:xfrm>
            <a:off x="5076825" y="1844675"/>
            <a:ext cx="1079500" cy="792163"/>
          </a:xfrm>
          <a:prstGeom prst="roundRect">
            <a:avLst/>
          </a:prstGeom>
          <a:solidFill>
            <a:srgbClr val="FFC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R2</a:t>
            </a:r>
            <a:endParaRPr lang="en-US" sz="2400" b="1" dirty="0">
              <a:solidFill>
                <a:schemeClr val="tx1"/>
              </a:solidFill>
              <a:effectLst>
                <a:outerShdw blurRad="38100" dist="38100" dir="2700000" algn="tl">
                  <a:srgbClr val="000000">
                    <a:alpha val="43137"/>
                  </a:srgbClr>
                </a:outerShdw>
              </a:effectLst>
            </a:endParaRPr>
          </a:p>
        </p:txBody>
      </p:sp>
      <p:sp>
        <p:nvSpPr>
          <p:cNvPr id="78" name="77 Rectángulo redondeado"/>
          <p:cNvSpPr/>
          <p:nvPr/>
        </p:nvSpPr>
        <p:spPr>
          <a:xfrm>
            <a:off x="7092950" y="1844675"/>
            <a:ext cx="1079500" cy="792163"/>
          </a:xfrm>
          <a:prstGeom prst="roundRect">
            <a:avLst/>
          </a:prstGeom>
          <a:solidFill>
            <a:srgbClr val="FFC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TB</a:t>
            </a:r>
            <a:endParaRPr lang="en-US" sz="2400" b="1" dirty="0">
              <a:solidFill>
                <a:schemeClr val="tx1"/>
              </a:solidFill>
              <a:effectLst>
                <a:outerShdw blurRad="38100" dist="38100" dir="2700000" algn="tl">
                  <a:srgbClr val="000000">
                    <a:alpha val="43137"/>
                  </a:srgbClr>
                </a:outerShdw>
              </a:effectLst>
            </a:endParaRPr>
          </a:p>
        </p:txBody>
      </p:sp>
      <p:cxnSp>
        <p:nvCxnSpPr>
          <p:cNvPr id="82" name="81 Conector recto de flecha"/>
          <p:cNvCxnSpPr/>
          <p:nvPr/>
        </p:nvCxnSpPr>
        <p:spPr>
          <a:xfrm>
            <a:off x="2124075" y="2060575"/>
            <a:ext cx="935038"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p:nvPr/>
        </p:nvCxnSpPr>
        <p:spPr>
          <a:xfrm>
            <a:off x="4140200" y="2060575"/>
            <a:ext cx="936625"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p:nvPr/>
        </p:nvCxnSpPr>
        <p:spPr>
          <a:xfrm>
            <a:off x="6156325" y="2060575"/>
            <a:ext cx="936625"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p:nvPr/>
        </p:nvCxnSpPr>
        <p:spPr>
          <a:xfrm rot="10800000">
            <a:off x="2124075" y="2420938"/>
            <a:ext cx="935038"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p:nvPr/>
        </p:nvCxnSpPr>
        <p:spPr>
          <a:xfrm rot="10800000">
            <a:off x="4140200" y="2349500"/>
            <a:ext cx="936625"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2" name="91 Conector recto de flecha"/>
          <p:cNvCxnSpPr/>
          <p:nvPr/>
        </p:nvCxnSpPr>
        <p:spPr>
          <a:xfrm rot="10800000">
            <a:off x="6084888" y="2349500"/>
            <a:ext cx="935037"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1403350" y="692150"/>
            <a:ext cx="6408738" cy="585788"/>
          </a:xfrm>
          <a:prstGeom prst="rect">
            <a:avLst/>
          </a:prstGeom>
          <a:noFill/>
        </p:spPr>
        <p:txBody>
          <a:bodyPr>
            <a:spAutoFit/>
          </a:bodyPr>
          <a:lstStyle/>
          <a:p>
            <a:pPr algn="ctr" fontAlgn="auto">
              <a:spcBef>
                <a:spcPts val="0"/>
              </a:spcBef>
              <a:spcAft>
                <a:spcPts val="0"/>
              </a:spcAft>
              <a:defRPr/>
            </a:pPr>
            <a:r>
              <a:rPr lang="es-ES_tradnl" sz="3200" b="1" i="1" dirty="0">
                <a:effectLst>
                  <a:outerShdw blurRad="38100" dist="38100" dir="2700000" algn="tl">
                    <a:srgbClr val="000000">
                      <a:alpha val="43137"/>
                    </a:srgbClr>
                  </a:outerShdw>
                </a:effectLst>
                <a:latin typeface="+mn-lt"/>
              </a:rPr>
              <a:t>Plan de cuatro frecuencias</a:t>
            </a:r>
            <a:endParaRPr lang="en-US" sz="3200" b="1" i="1" dirty="0">
              <a:effectLst>
                <a:outerShdw blurRad="38100" dist="38100" dir="2700000" algn="tl">
                  <a:srgbClr val="000000">
                    <a:alpha val="43137"/>
                  </a:srgbClr>
                </a:outerShdw>
              </a:effectLst>
              <a:latin typeface="+mn-lt"/>
            </a:endParaRPr>
          </a:p>
        </p:txBody>
      </p:sp>
      <p:graphicFrame>
        <p:nvGraphicFramePr>
          <p:cNvPr id="15431" name="Object 71"/>
          <p:cNvGraphicFramePr>
            <a:graphicFrameLocks noChangeAspect="1"/>
          </p:cNvGraphicFramePr>
          <p:nvPr/>
        </p:nvGraphicFramePr>
        <p:xfrm>
          <a:off x="2268538" y="3933825"/>
          <a:ext cx="319087" cy="431800"/>
        </p:xfrm>
        <a:graphic>
          <a:graphicData uri="http://schemas.openxmlformats.org/presentationml/2006/ole">
            <p:oleObj spid="_x0000_s15431" name="Ecuación" r:id="rId9" imgW="164885" imgH="215619" progId="Equation.3">
              <p:embed/>
            </p:oleObj>
          </a:graphicData>
        </a:graphic>
      </p:graphicFrame>
      <p:graphicFrame>
        <p:nvGraphicFramePr>
          <p:cNvPr id="15432" name="Object 72"/>
          <p:cNvGraphicFramePr>
            <a:graphicFrameLocks noChangeAspect="1"/>
          </p:cNvGraphicFramePr>
          <p:nvPr/>
        </p:nvGraphicFramePr>
        <p:xfrm>
          <a:off x="6516688" y="3860800"/>
          <a:ext cx="304800" cy="414338"/>
        </p:xfrm>
        <a:graphic>
          <a:graphicData uri="http://schemas.openxmlformats.org/presentationml/2006/ole">
            <p:oleObj spid="_x0000_s15432" name="Ecuación" r:id="rId10" imgW="164885" imgH="215619" progId="Equation.3">
              <p:embed/>
            </p:oleObj>
          </a:graphicData>
        </a:graphic>
      </p:graphicFrame>
      <p:graphicFrame>
        <p:nvGraphicFramePr>
          <p:cNvPr id="15433" name="Object 73"/>
          <p:cNvGraphicFramePr>
            <a:graphicFrameLocks noChangeAspect="1"/>
          </p:cNvGraphicFramePr>
          <p:nvPr/>
        </p:nvGraphicFramePr>
        <p:xfrm>
          <a:off x="4356100" y="3933825"/>
          <a:ext cx="325438" cy="392113"/>
        </p:xfrm>
        <a:graphic>
          <a:graphicData uri="http://schemas.openxmlformats.org/presentationml/2006/ole">
            <p:oleObj spid="_x0000_s15433" name="Ecuación" r:id="rId11" imgW="177569" imgH="215619" progId="Equation.3">
              <p:embed/>
            </p:oleObj>
          </a:graphicData>
        </a:graphic>
      </p:graphicFrame>
      <p:sp>
        <p:nvSpPr>
          <p:cNvPr id="100" name="99 Rectángulo redondeado"/>
          <p:cNvSpPr/>
          <p:nvPr/>
        </p:nvSpPr>
        <p:spPr>
          <a:xfrm>
            <a:off x="971550" y="4365625"/>
            <a:ext cx="1079500" cy="792163"/>
          </a:xfrm>
          <a:prstGeom prst="roundRect">
            <a:avLst/>
          </a:prstGeom>
          <a:solidFill>
            <a:srgbClr val="00B0F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TA</a:t>
            </a:r>
            <a:endParaRPr lang="en-US" sz="2400" b="1" dirty="0">
              <a:solidFill>
                <a:schemeClr val="tx1"/>
              </a:solidFill>
              <a:effectLst>
                <a:outerShdw blurRad="38100" dist="38100" dir="2700000" algn="tl">
                  <a:srgbClr val="000000">
                    <a:alpha val="43137"/>
                  </a:srgbClr>
                </a:outerShdw>
              </a:effectLst>
            </a:endParaRPr>
          </a:p>
        </p:txBody>
      </p:sp>
      <p:sp>
        <p:nvSpPr>
          <p:cNvPr id="101" name="100 Rectángulo redondeado"/>
          <p:cNvSpPr/>
          <p:nvPr/>
        </p:nvSpPr>
        <p:spPr>
          <a:xfrm>
            <a:off x="2987675" y="4365625"/>
            <a:ext cx="1079500" cy="792163"/>
          </a:xfrm>
          <a:prstGeom prst="roundRect">
            <a:avLst/>
          </a:prstGeom>
          <a:solidFill>
            <a:srgbClr val="00B0F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R1</a:t>
            </a:r>
            <a:endParaRPr lang="en-US" sz="2400" b="1" dirty="0">
              <a:solidFill>
                <a:schemeClr val="tx1"/>
              </a:solidFill>
              <a:effectLst>
                <a:outerShdw blurRad="38100" dist="38100" dir="2700000" algn="tl">
                  <a:srgbClr val="000000">
                    <a:alpha val="43137"/>
                  </a:srgbClr>
                </a:outerShdw>
              </a:effectLst>
            </a:endParaRPr>
          </a:p>
        </p:txBody>
      </p:sp>
      <p:sp>
        <p:nvSpPr>
          <p:cNvPr id="102" name="101 Rectángulo redondeado"/>
          <p:cNvSpPr/>
          <p:nvPr/>
        </p:nvSpPr>
        <p:spPr>
          <a:xfrm>
            <a:off x="5003800" y="4365625"/>
            <a:ext cx="1081088" cy="792163"/>
          </a:xfrm>
          <a:prstGeom prst="roundRect">
            <a:avLst/>
          </a:prstGeom>
          <a:solidFill>
            <a:srgbClr val="00B0F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R2</a:t>
            </a:r>
            <a:endParaRPr lang="en-US" sz="2400" b="1" dirty="0">
              <a:solidFill>
                <a:schemeClr val="tx1"/>
              </a:solidFill>
              <a:effectLst>
                <a:outerShdw blurRad="38100" dist="38100" dir="2700000" algn="tl">
                  <a:srgbClr val="000000">
                    <a:alpha val="43137"/>
                  </a:srgbClr>
                </a:outerShdw>
              </a:effectLst>
            </a:endParaRPr>
          </a:p>
        </p:txBody>
      </p:sp>
      <p:sp>
        <p:nvSpPr>
          <p:cNvPr id="103" name="102 Rectángulo redondeado"/>
          <p:cNvSpPr/>
          <p:nvPr/>
        </p:nvSpPr>
        <p:spPr>
          <a:xfrm>
            <a:off x="7019925" y="4365625"/>
            <a:ext cx="1081088" cy="792163"/>
          </a:xfrm>
          <a:prstGeom prst="roundRect">
            <a:avLst/>
          </a:prstGeom>
          <a:solidFill>
            <a:srgbClr val="00B0F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tx1"/>
                </a:solidFill>
                <a:effectLst>
                  <a:outerShdw blurRad="38100" dist="38100" dir="2700000" algn="tl">
                    <a:srgbClr val="000000">
                      <a:alpha val="43137"/>
                    </a:srgbClr>
                  </a:outerShdw>
                </a:effectLst>
              </a:rPr>
              <a:t>TB</a:t>
            </a:r>
            <a:endParaRPr lang="en-US" sz="2400" b="1" dirty="0">
              <a:solidFill>
                <a:schemeClr val="tx1"/>
              </a:solidFill>
              <a:effectLst>
                <a:outerShdw blurRad="38100" dist="38100" dir="2700000" algn="tl">
                  <a:srgbClr val="000000">
                    <a:alpha val="43137"/>
                  </a:srgbClr>
                </a:outerShdw>
              </a:effectLst>
            </a:endParaRPr>
          </a:p>
        </p:txBody>
      </p:sp>
      <p:cxnSp>
        <p:nvCxnSpPr>
          <p:cNvPr id="104" name="103 Conector recto de flecha"/>
          <p:cNvCxnSpPr/>
          <p:nvPr/>
        </p:nvCxnSpPr>
        <p:spPr>
          <a:xfrm>
            <a:off x="2051050" y="4581525"/>
            <a:ext cx="936625" cy="158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104 Conector recto de flecha"/>
          <p:cNvCxnSpPr/>
          <p:nvPr/>
        </p:nvCxnSpPr>
        <p:spPr>
          <a:xfrm>
            <a:off x="4067175" y="4581525"/>
            <a:ext cx="936625" cy="158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105 Conector recto de flecha"/>
          <p:cNvCxnSpPr/>
          <p:nvPr/>
        </p:nvCxnSpPr>
        <p:spPr>
          <a:xfrm>
            <a:off x="6084888" y="4581525"/>
            <a:ext cx="935037" cy="158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rot="10800000">
            <a:off x="2051050" y="4941888"/>
            <a:ext cx="936625" cy="158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107 Conector recto de flecha"/>
          <p:cNvCxnSpPr/>
          <p:nvPr/>
        </p:nvCxnSpPr>
        <p:spPr>
          <a:xfrm rot="10800000">
            <a:off x="4067175" y="4868863"/>
            <a:ext cx="936625" cy="158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108 Conector recto de flecha"/>
          <p:cNvCxnSpPr/>
          <p:nvPr/>
        </p:nvCxnSpPr>
        <p:spPr>
          <a:xfrm rot="10800000">
            <a:off x="6011863" y="4868863"/>
            <a:ext cx="936625" cy="158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437" name="Object 77"/>
          <p:cNvGraphicFramePr>
            <a:graphicFrameLocks noChangeAspect="1"/>
          </p:cNvGraphicFramePr>
          <p:nvPr/>
        </p:nvGraphicFramePr>
        <p:xfrm>
          <a:off x="6516688" y="5013325"/>
          <a:ext cx="325437" cy="392113"/>
        </p:xfrm>
        <a:graphic>
          <a:graphicData uri="http://schemas.openxmlformats.org/presentationml/2006/ole">
            <p:oleObj spid="_x0000_s15437" name="Ecuación" r:id="rId12" imgW="177569" imgH="215619" progId="Equation.3">
              <p:embed/>
            </p:oleObj>
          </a:graphicData>
        </a:graphic>
      </p:graphicFrame>
      <p:graphicFrame>
        <p:nvGraphicFramePr>
          <p:cNvPr id="15438" name="Object 78"/>
          <p:cNvGraphicFramePr>
            <a:graphicFrameLocks noChangeAspect="1"/>
          </p:cNvGraphicFramePr>
          <p:nvPr/>
        </p:nvGraphicFramePr>
        <p:xfrm>
          <a:off x="2268538" y="5157788"/>
          <a:ext cx="325437" cy="392112"/>
        </p:xfrm>
        <a:graphic>
          <a:graphicData uri="http://schemas.openxmlformats.org/presentationml/2006/ole">
            <p:oleObj spid="_x0000_s15438" name="Ecuación" r:id="rId13" imgW="177569" imgH="215619" progId="Equation.3">
              <p:embed/>
            </p:oleObj>
          </a:graphicData>
        </a:graphic>
      </p:graphicFrame>
      <p:graphicFrame>
        <p:nvGraphicFramePr>
          <p:cNvPr id="15439" name="Object 79"/>
          <p:cNvGraphicFramePr>
            <a:graphicFrameLocks noChangeAspect="1"/>
          </p:cNvGraphicFramePr>
          <p:nvPr/>
        </p:nvGraphicFramePr>
        <p:xfrm>
          <a:off x="4427538" y="5084763"/>
          <a:ext cx="319087" cy="431800"/>
        </p:xfrm>
        <a:graphic>
          <a:graphicData uri="http://schemas.openxmlformats.org/presentationml/2006/ole">
            <p:oleObj spid="_x0000_s15439" name="Ecuación" r:id="rId14" imgW="164885" imgH="215619" progId="Equation.3">
              <p:embed/>
            </p:oleObj>
          </a:graphicData>
        </a:graphic>
      </p:graphicFrame>
      <p:sp>
        <p:nvSpPr>
          <p:cNvPr id="113" name="112 CuadroTexto"/>
          <p:cNvSpPr txBox="1"/>
          <p:nvPr/>
        </p:nvSpPr>
        <p:spPr>
          <a:xfrm>
            <a:off x="1476375" y="3213100"/>
            <a:ext cx="6408738" cy="584200"/>
          </a:xfrm>
          <a:prstGeom prst="rect">
            <a:avLst/>
          </a:prstGeom>
          <a:noFill/>
        </p:spPr>
        <p:txBody>
          <a:bodyPr>
            <a:spAutoFit/>
          </a:bodyPr>
          <a:lstStyle/>
          <a:p>
            <a:pPr algn="ctr" fontAlgn="auto">
              <a:spcBef>
                <a:spcPts val="0"/>
              </a:spcBef>
              <a:spcAft>
                <a:spcPts val="0"/>
              </a:spcAft>
              <a:defRPr/>
            </a:pPr>
            <a:r>
              <a:rPr lang="es-ES_tradnl" sz="3200" b="1" i="1" dirty="0">
                <a:effectLst>
                  <a:outerShdw blurRad="38100" dist="38100" dir="2700000" algn="tl">
                    <a:srgbClr val="000000">
                      <a:alpha val="43137"/>
                    </a:srgbClr>
                  </a:outerShdw>
                </a:effectLst>
                <a:latin typeface="+mn-lt"/>
              </a:rPr>
              <a:t>Plan de dos frecuencias</a:t>
            </a:r>
            <a:endParaRPr lang="en-US" sz="3200" b="1" i="1" dirty="0">
              <a:effectLst>
                <a:outerShdw blurRad="38100" dist="38100" dir="2700000" algn="tl">
                  <a:srgbClr val="000000">
                    <a:alpha val="43137"/>
                  </a:srgbClr>
                </a:outerShdw>
              </a:effectLst>
              <a:latin typeface="+mn-lt"/>
            </a:endParaRPr>
          </a:p>
        </p:txBody>
      </p:sp>
      <p:pic>
        <p:nvPicPr>
          <p:cNvPr id="115" name="Picture 5" descr="rad1[1]"/>
          <p:cNvPicPr>
            <a:picLocks noChangeAspect="1" noChangeArrowheads="1" noCrop="1"/>
          </p:cNvPicPr>
          <p:nvPr/>
        </p:nvPicPr>
        <p:blipFill>
          <a:blip r:embed="rId15"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aphicFrame>
        <p:nvGraphicFramePr>
          <p:cNvPr id="3" name="2 Tabla"/>
          <p:cNvGraphicFramePr>
            <a:graphicFrameLocks noGrp="1"/>
          </p:cNvGraphicFramePr>
          <p:nvPr/>
        </p:nvGraphicFramePr>
        <p:xfrm>
          <a:off x="900113" y="1916113"/>
          <a:ext cx="7272807" cy="3312370"/>
        </p:xfrm>
        <a:graphic>
          <a:graphicData uri="http://schemas.openxmlformats.org/drawingml/2006/table">
            <a:tbl>
              <a:tblPr/>
              <a:tblGrid>
                <a:gridCol w="2424269"/>
                <a:gridCol w="2424269"/>
                <a:gridCol w="2424269"/>
              </a:tblGrid>
              <a:tr h="662474">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Banda en GHz</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Capacidad de canales telefónicos</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Norma recomendada de </a:t>
                      </a:r>
                      <a:endParaRPr lang="en-US" sz="1400" b="1" dirty="0">
                        <a:solidFill>
                          <a:schemeClr val="tx1"/>
                        </a:solidFill>
                        <a:latin typeface="Times New Roman"/>
                        <a:ea typeface="Times New Roman"/>
                        <a:cs typeface="Times New Roman"/>
                      </a:endParaRPr>
                    </a:p>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CCIR</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2</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60 </a:t>
                      </a:r>
                      <a:r>
                        <a:rPr lang="es-ES_tradnl" sz="1400" b="1" dirty="0" smtClean="0">
                          <a:solidFill>
                            <a:schemeClr val="tx1"/>
                          </a:solidFill>
                          <a:latin typeface="Times New Roman"/>
                          <a:ea typeface="Times New Roman"/>
                          <a:cs typeface="Times New Roman"/>
                        </a:rPr>
                        <a:t>a </a:t>
                      </a:r>
                      <a:r>
                        <a:rPr lang="es-ES_tradnl" sz="1400" b="1" dirty="0">
                          <a:solidFill>
                            <a:schemeClr val="tx1"/>
                          </a:solidFill>
                          <a:latin typeface="Times New Roman"/>
                          <a:ea typeface="Times New Roman"/>
                          <a:cs typeface="Times New Roman"/>
                        </a:rPr>
                        <a:t>960 o TV</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283</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2 - 4</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600 a 1800 o TV</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382</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6 (baja )</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600 y 1800</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383</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6 ( alta )</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1260 - 2700 o TV</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384</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7</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60 a 300</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385</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8</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300 y 960 o TV</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386</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11</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600 a 1800 o TV </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387</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13</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a:solidFill>
                            <a:schemeClr val="tx1"/>
                          </a:solidFill>
                          <a:latin typeface="Times New Roman"/>
                          <a:ea typeface="Times New Roman"/>
                          <a:cs typeface="Times New Roman"/>
                        </a:rPr>
                        <a:t>960 o TV</a:t>
                      </a:r>
                      <a:endParaRPr lang="en-US" sz="1400" b="1">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400" b="1" dirty="0">
                          <a:solidFill>
                            <a:schemeClr val="tx1"/>
                          </a:solidFill>
                          <a:latin typeface="Times New Roman"/>
                          <a:ea typeface="Times New Roman"/>
                          <a:cs typeface="Times New Roman"/>
                        </a:rPr>
                        <a:t>497</a:t>
                      </a:r>
                      <a:endParaRPr lang="en-US" sz="1400" b="1" dirty="0">
                        <a:solidFill>
                          <a:schemeClr val="tx1"/>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76" name="Rectangle 1"/>
          <p:cNvSpPr>
            <a:spLocks noChangeArrowheads="1"/>
          </p:cNvSpPr>
          <p:nvPr/>
        </p:nvSpPr>
        <p:spPr bwMode="auto">
          <a:xfrm>
            <a:off x="2555875" y="871538"/>
            <a:ext cx="4032250" cy="676275"/>
          </a:xfrm>
          <a:prstGeom prst="rect">
            <a:avLst/>
          </a:prstGeom>
          <a:noFill/>
          <a:ln w="9525">
            <a:noFill/>
            <a:miter lim="800000"/>
            <a:headEnd/>
            <a:tailEnd/>
          </a:ln>
        </p:spPr>
        <p:txBody>
          <a:bodyPr anchor="ctr">
            <a:spAutoFit/>
          </a:bodyPr>
          <a:lstStyle/>
          <a:p>
            <a:pPr algn="ctr"/>
            <a:r>
              <a:rPr lang="es-ES_tradnl" sz="2000" b="1">
                <a:solidFill>
                  <a:srgbClr val="0070C0"/>
                </a:solidFill>
                <a:ea typeface="Times New Roman" pitchFamily="18" charset="0"/>
                <a:cs typeface="Arial" charset="0"/>
              </a:rPr>
              <a:t>Enlaces</a:t>
            </a:r>
            <a:r>
              <a:rPr lang="es-ES_tradnl" sz="2000">
                <a:solidFill>
                  <a:srgbClr val="0070C0"/>
                </a:solidFill>
                <a:ea typeface="Times New Roman" pitchFamily="18" charset="0"/>
                <a:cs typeface="Arial" charset="0"/>
              </a:rPr>
              <a:t> </a:t>
            </a:r>
            <a:r>
              <a:rPr lang="es-ES_tradnl" sz="2000" b="1">
                <a:solidFill>
                  <a:srgbClr val="0070C0"/>
                </a:solidFill>
                <a:ea typeface="Times New Roman" pitchFamily="18" charset="0"/>
                <a:cs typeface="Arial" charset="0"/>
              </a:rPr>
              <a:t>analógicos</a:t>
            </a:r>
            <a:endParaRPr lang="en-US" sz="2000" b="1">
              <a:solidFill>
                <a:srgbClr val="0070C0"/>
              </a:solidFill>
              <a:ea typeface="Times New Roman" pitchFamily="18" charset="0"/>
              <a:cs typeface="Arial" charset="0"/>
            </a:endParaRPr>
          </a:p>
          <a:p>
            <a:pPr eaLnBrk="0" hangingPunct="0"/>
            <a:endParaRPr lang="en-US">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graphicFrame>
        <p:nvGraphicFramePr>
          <p:cNvPr id="4" name="3 Tabla"/>
          <p:cNvGraphicFramePr>
            <a:graphicFrameLocks noGrp="1"/>
          </p:cNvGraphicFramePr>
          <p:nvPr/>
        </p:nvGraphicFramePr>
        <p:xfrm>
          <a:off x="1258888" y="2205038"/>
          <a:ext cx="5847080" cy="3840480"/>
        </p:xfrm>
        <a:graphic>
          <a:graphicData uri="http://schemas.openxmlformats.org/drawingml/2006/table">
            <a:tbl>
              <a:tblPr/>
              <a:tblGrid>
                <a:gridCol w="1461770"/>
                <a:gridCol w="1461770"/>
                <a:gridCol w="1461770"/>
                <a:gridCol w="1461770"/>
              </a:tblGrid>
              <a:tr h="0">
                <a:tc>
                  <a:txBody>
                    <a:bodyPr/>
                    <a:lstStyle/>
                    <a:p>
                      <a:pPr marL="0" marR="0" algn="ctr" hangingPunct="0">
                        <a:spcBef>
                          <a:spcPts val="0"/>
                        </a:spcBef>
                        <a:spcAft>
                          <a:spcPts val="0"/>
                        </a:spcAft>
                      </a:pPr>
                      <a:r>
                        <a:rPr lang="es-ES_tradnl" sz="1800" b="1" dirty="0">
                          <a:latin typeface="Times New Roman"/>
                          <a:ea typeface="Times New Roman"/>
                          <a:cs typeface="Times New Roman"/>
                        </a:rPr>
                        <a:t>Banda en GHz</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Baja</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Media</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Alta</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hangingPunct="0">
                        <a:spcBef>
                          <a:spcPts val="0"/>
                        </a:spcBef>
                        <a:spcAft>
                          <a:spcPts val="0"/>
                        </a:spcAft>
                      </a:pPr>
                      <a:r>
                        <a:rPr lang="es-ES_tradnl" sz="1800" b="1" dirty="0">
                          <a:latin typeface="Times New Roman"/>
                          <a:ea typeface="Times New Roman"/>
                          <a:cs typeface="Times New Roman"/>
                        </a:rPr>
                        <a:t>2</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I-379</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R-283</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0">
                <a:tc>
                  <a:txBody>
                    <a:bodyPr/>
                    <a:lstStyle/>
                    <a:p>
                      <a:pPr marL="0" marR="0" algn="ctr" hangingPunct="0">
                        <a:spcBef>
                          <a:spcPts val="0"/>
                        </a:spcBef>
                        <a:spcAft>
                          <a:spcPts val="0"/>
                        </a:spcAft>
                      </a:pPr>
                      <a:r>
                        <a:rPr lang="es-ES_tradnl" sz="1800" b="1" dirty="0">
                          <a:latin typeface="Times New Roman"/>
                          <a:ea typeface="Times New Roman"/>
                          <a:cs typeface="Times New Roman"/>
                        </a:rPr>
                        <a:t>2</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R-283</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R-283 / 382</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0">
                <a:tc>
                  <a:txBody>
                    <a:bodyPr/>
                    <a:lstStyle/>
                    <a:p>
                      <a:pPr marL="0" marR="0" algn="ctr" hangingPunct="0">
                        <a:spcBef>
                          <a:spcPts val="0"/>
                        </a:spcBef>
                        <a:spcAft>
                          <a:spcPts val="0"/>
                        </a:spcAft>
                      </a:pPr>
                      <a:r>
                        <a:rPr lang="es-ES_tradnl" sz="1800" b="1" dirty="0">
                          <a:latin typeface="Times New Roman"/>
                          <a:ea typeface="Times New Roman"/>
                          <a:cs typeface="Times New Roman"/>
                        </a:rPr>
                        <a:t>4</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I-934</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R-383</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0">
                <a:tc>
                  <a:txBody>
                    <a:bodyPr/>
                    <a:lstStyle/>
                    <a:p>
                      <a:pPr marL="0" marR="0" algn="ctr" hangingPunct="0">
                        <a:spcBef>
                          <a:spcPts val="0"/>
                        </a:spcBef>
                        <a:spcAft>
                          <a:spcPts val="0"/>
                        </a:spcAft>
                      </a:pPr>
                      <a:r>
                        <a:rPr lang="es-ES_tradnl" sz="1800" b="1" dirty="0">
                          <a:latin typeface="Times New Roman"/>
                          <a:ea typeface="Times New Roman"/>
                          <a:cs typeface="Times New Roman"/>
                        </a:rPr>
                        <a:t>6</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R-384</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7</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8</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I-934</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11</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R-387</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R-387</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R-387</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13</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R-497</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14</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R-636</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R-636</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15</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endParaRPr lang="es-ES_tradnl"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I-607</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I-687</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19</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R-595</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R-595</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R-595</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hangingPunct="0">
                        <a:spcBef>
                          <a:spcPts val="0"/>
                        </a:spcBef>
                        <a:spcAft>
                          <a:spcPts val="0"/>
                        </a:spcAft>
                      </a:pPr>
                      <a:r>
                        <a:rPr lang="es-ES_tradnl" sz="1800" b="1">
                          <a:latin typeface="Times New Roman"/>
                          <a:ea typeface="Times New Roman"/>
                          <a:cs typeface="Times New Roman"/>
                        </a:rPr>
                        <a:t>23</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a:latin typeface="Times New Roman"/>
                          <a:ea typeface="Times New Roman"/>
                          <a:cs typeface="Times New Roman"/>
                        </a:rPr>
                        <a:t>I-936</a:t>
                      </a:r>
                      <a:endParaRPr lang="en-US"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I-936</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s-ES_tradnl" sz="1800" b="1" dirty="0">
                          <a:latin typeface="Times New Roman"/>
                          <a:ea typeface="Times New Roman"/>
                          <a:cs typeface="Times New Roman"/>
                        </a:rPr>
                        <a:t>I-936</a:t>
                      </a:r>
                      <a:endParaRPr lang="en-US"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530" name="Rectangle 1"/>
          <p:cNvSpPr>
            <a:spLocks noChangeArrowheads="1"/>
          </p:cNvSpPr>
          <p:nvPr/>
        </p:nvSpPr>
        <p:spPr bwMode="auto">
          <a:xfrm>
            <a:off x="1979613" y="842963"/>
            <a:ext cx="5868987" cy="830262"/>
          </a:xfrm>
          <a:prstGeom prst="rect">
            <a:avLst/>
          </a:prstGeom>
          <a:noFill/>
          <a:ln w="9525">
            <a:noFill/>
            <a:miter lim="800000"/>
            <a:headEnd/>
            <a:tailEnd/>
          </a:ln>
        </p:spPr>
        <p:txBody>
          <a:bodyPr anchor="ctr">
            <a:spAutoFit/>
          </a:bodyPr>
          <a:lstStyle/>
          <a:p>
            <a:pPr algn="ctr"/>
            <a:r>
              <a:rPr lang="es-ES_tradnl" sz="2400" b="1">
                <a:solidFill>
                  <a:srgbClr val="FF0000"/>
                </a:solidFill>
                <a:ea typeface="Times New Roman" pitchFamily="18" charset="0"/>
                <a:cs typeface="Arial" charset="0"/>
              </a:rPr>
              <a:t>Enlaces digitales </a:t>
            </a:r>
            <a:endParaRPr lang="en-US" sz="2400" b="1">
              <a:solidFill>
                <a:srgbClr val="FF0000"/>
              </a:solidFill>
              <a:ea typeface="Times New Roman" pitchFamily="18" charset="0"/>
              <a:cs typeface="Arial" charset="0"/>
            </a:endParaRPr>
          </a:p>
          <a:p>
            <a:pPr algn="ctr" eaLnBrk="0" hangingPunct="0"/>
            <a:endParaRPr lang="en-US" sz="2400" b="1">
              <a:solidFill>
                <a:srgbClr val="FF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750" y="1052513"/>
            <a:ext cx="8135938" cy="4968875"/>
          </a:xfrm>
        </p:spPr>
        <p:txBody>
          <a:bodyPr rtlCol="0">
            <a:normAutofit fontScale="85000" lnSpcReduction="20000"/>
          </a:bodyPr>
          <a:lstStyle/>
          <a:p>
            <a:pPr algn="l" fontAlgn="auto" hangingPunct="0">
              <a:spcAft>
                <a:spcPts val="0"/>
              </a:spcAft>
              <a:buFont typeface="Arial" pitchFamily="34" charset="0"/>
              <a:buNone/>
              <a:defRPr/>
            </a:pPr>
            <a:endParaRPr lang="es-ES_tradnl" sz="4200" b="1" dirty="0" smtClean="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4200" b="1" dirty="0" smtClean="0">
                <a:solidFill>
                  <a:schemeClr val="tx1"/>
                </a:solidFill>
                <a:effectLst>
                  <a:outerShdw blurRad="38100" dist="38100" dir="2700000" algn="tl">
                    <a:srgbClr val="000000">
                      <a:alpha val="43137"/>
                    </a:srgbClr>
                  </a:outerShdw>
                </a:effectLst>
              </a:rPr>
              <a:t>Planes </a:t>
            </a:r>
            <a:r>
              <a:rPr lang="es-ES_tradnl" sz="4200" b="1" dirty="0">
                <a:solidFill>
                  <a:schemeClr val="tx1"/>
                </a:solidFill>
                <a:effectLst>
                  <a:outerShdw blurRad="38100" dist="38100" dir="2700000" algn="tl">
                    <a:srgbClr val="000000">
                      <a:alpha val="43137"/>
                    </a:srgbClr>
                  </a:outerShdw>
                </a:effectLst>
              </a:rPr>
              <a:t>de ubicación de los radiocanales</a:t>
            </a:r>
            <a:endParaRPr lang="en-US" sz="42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dirty="0">
                <a:solidFill>
                  <a:schemeClr val="tx1"/>
                </a:solidFill>
              </a:rPr>
              <a:t> </a:t>
            </a:r>
            <a:endParaRPr lang="en-US" dirty="0">
              <a:solidFill>
                <a:schemeClr val="tx1"/>
              </a:solidFill>
            </a:endParaRPr>
          </a:p>
          <a:p>
            <a:pPr algn="l" fontAlgn="auto" hangingPunct="0">
              <a:spcAft>
                <a:spcPts val="0"/>
              </a:spcAft>
              <a:buFont typeface="Arial" pitchFamily="34" charset="0"/>
              <a:buNone/>
              <a:defRPr/>
            </a:pPr>
            <a:r>
              <a:rPr lang="es-ES_tradnl" sz="2400" b="1" dirty="0">
                <a:solidFill>
                  <a:schemeClr val="tx1"/>
                </a:solidFill>
                <a:effectLst>
                  <a:outerShdw blurRad="38100" dist="38100" dir="2700000" algn="tl">
                    <a:srgbClr val="000000">
                      <a:alpha val="43137"/>
                    </a:srgbClr>
                  </a:outerShdw>
                </a:effectLst>
              </a:rPr>
              <a:t>Un plan de canalización debe establecer para una banda y una capacidad determinada parámetros tales como:</a:t>
            </a:r>
            <a:endParaRPr lang="en-US" sz="24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dirty="0">
                <a:solidFill>
                  <a:schemeClr val="tx1"/>
                </a:solidFill>
              </a:rPr>
              <a:t> </a:t>
            </a:r>
            <a:endParaRPr lang="en-US" dirty="0">
              <a:solidFill>
                <a:schemeClr val="tx1"/>
              </a:solidFill>
            </a:endParaRPr>
          </a:p>
          <a:p>
            <a:pPr algn="l" fontAlgn="auto" hangingPunct="0">
              <a:spcAft>
                <a:spcPts val="0"/>
              </a:spcAft>
              <a:buFont typeface="Arial" pitchFamily="34" charset="0"/>
              <a:buNone/>
              <a:defRPr/>
            </a:pPr>
            <a:r>
              <a:rPr lang="es-ES_tradnl" sz="2100" b="1" dirty="0">
                <a:solidFill>
                  <a:schemeClr val="tx1"/>
                </a:solidFill>
                <a:effectLst>
                  <a:outerShdw blurRad="38100" dist="38100" dir="2700000" algn="tl">
                    <a:srgbClr val="000000">
                      <a:alpha val="43137"/>
                    </a:srgbClr>
                  </a:outerShdw>
                </a:effectLst>
              </a:rPr>
              <a:t>a)  Cantidad de radiocanales a utilizar en la banda.</a:t>
            </a:r>
            <a:endParaRPr lang="en-US" sz="21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2100" b="1" dirty="0" smtClean="0">
                <a:solidFill>
                  <a:schemeClr val="tx1"/>
                </a:solidFill>
                <a:effectLst>
                  <a:outerShdw blurRad="38100" dist="38100" dir="2700000" algn="tl">
                    <a:srgbClr val="000000">
                      <a:alpha val="43137"/>
                    </a:srgbClr>
                  </a:outerShdw>
                </a:effectLst>
              </a:rPr>
              <a:t>b</a:t>
            </a:r>
            <a:r>
              <a:rPr lang="es-ES_tradnl" sz="1600" b="1" dirty="0" smtClean="0">
                <a:solidFill>
                  <a:schemeClr val="tx1"/>
                </a:solidFill>
                <a:effectLst>
                  <a:outerShdw blurRad="38100" dist="38100" dir="2700000" algn="tl">
                    <a:srgbClr val="000000">
                      <a:alpha val="43137"/>
                    </a:srgbClr>
                  </a:outerShdw>
                </a:effectLst>
              </a:rPr>
              <a:t>)  Separación </a:t>
            </a:r>
            <a:r>
              <a:rPr lang="es-ES_tradnl" sz="1600" b="1" dirty="0">
                <a:solidFill>
                  <a:schemeClr val="tx1"/>
                </a:solidFill>
                <a:effectLst>
                  <a:outerShdw blurRad="38100" dist="38100" dir="2700000" algn="tl">
                    <a:srgbClr val="000000">
                      <a:alpha val="43137"/>
                    </a:srgbClr>
                  </a:outerShdw>
                </a:effectLst>
              </a:rPr>
              <a:t>entre frecuencias adyacentes, </a:t>
            </a:r>
            <a:r>
              <a:rPr lang="es-ES_tradnl" sz="1600" b="1" dirty="0" smtClean="0">
                <a:solidFill>
                  <a:schemeClr val="tx1"/>
                </a:solidFill>
                <a:effectLst>
                  <a:outerShdw blurRad="38100" dist="38100" dir="2700000" algn="tl">
                    <a:srgbClr val="000000">
                      <a:alpha val="43137"/>
                    </a:srgbClr>
                  </a:outerShdw>
                </a:effectLst>
              </a:rPr>
              <a:t>entre   frecuencias </a:t>
            </a:r>
            <a:r>
              <a:rPr lang="es-ES_tradnl" sz="1600" b="1" dirty="0">
                <a:solidFill>
                  <a:schemeClr val="tx1"/>
                </a:solidFill>
                <a:effectLst>
                  <a:outerShdw blurRad="38100" dist="38100" dir="2700000" algn="tl">
                    <a:srgbClr val="000000">
                      <a:alpha val="43137"/>
                    </a:srgbClr>
                  </a:outerShdw>
                </a:effectLst>
              </a:rPr>
              <a:t>extremas y los  </a:t>
            </a:r>
            <a:r>
              <a:rPr lang="es-ES_tradnl" sz="1600" b="1" dirty="0" smtClean="0">
                <a:solidFill>
                  <a:schemeClr val="tx1"/>
                </a:solidFill>
                <a:effectLst>
                  <a:outerShdw blurRad="38100" dist="38100" dir="2700000" algn="tl">
                    <a:srgbClr val="000000">
                      <a:alpha val="43137"/>
                    </a:srgbClr>
                  </a:outerShdw>
                </a:effectLst>
              </a:rPr>
              <a:t> </a:t>
            </a:r>
            <a:r>
              <a:rPr lang="es-ES_tradnl" sz="1600" b="1" dirty="0">
                <a:solidFill>
                  <a:schemeClr val="tx1"/>
                </a:solidFill>
                <a:effectLst>
                  <a:outerShdw blurRad="38100" dist="38100" dir="2700000" algn="tl">
                    <a:srgbClr val="000000">
                      <a:alpha val="43137"/>
                    </a:srgbClr>
                  </a:outerShdw>
                </a:effectLst>
              </a:rPr>
              <a:t>bordes de las bandas</a:t>
            </a:r>
            <a:r>
              <a:rPr lang="es-ES_tradnl" sz="2100" b="1" dirty="0">
                <a:solidFill>
                  <a:schemeClr val="tx1"/>
                </a:solidFill>
                <a:effectLst>
                  <a:outerShdw blurRad="38100" dist="38100" dir="2700000" algn="tl">
                    <a:srgbClr val="000000">
                      <a:alpha val="43137"/>
                    </a:srgbClr>
                  </a:outerShdw>
                </a:effectLst>
              </a:rPr>
              <a:t>.</a:t>
            </a:r>
            <a:endParaRPr lang="en-US" sz="21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2100" b="1" dirty="0">
                <a:solidFill>
                  <a:schemeClr val="tx1"/>
                </a:solidFill>
                <a:effectLst>
                  <a:outerShdw blurRad="38100" dist="38100" dir="2700000" algn="tl">
                    <a:srgbClr val="000000">
                      <a:alpha val="43137"/>
                    </a:srgbClr>
                  </a:outerShdw>
                </a:effectLst>
              </a:rPr>
              <a:t>c)  Bandas de guarda.</a:t>
            </a:r>
            <a:endParaRPr lang="en-US" sz="21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2100" b="1" dirty="0">
                <a:solidFill>
                  <a:schemeClr val="tx1"/>
                </a:solidFill>
                <a:effectLst>
                  <a:outerShdw blurRad="38100" dist="38100" dir="2700000" algn="tl">
                    <a:srgbClr val="000000">
                      <a:alpha val="43137"/>
                    </a:srgbClr>
                  </a:outerShdw>
                </a:effectLst>
              </a:rPr>
              <a:t>d)  Valores de las portadoras.</a:t>
            </a:r>
            <a:endParaRPr lang="en-US" sz="21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2100" b="1" dirty="0">
                <a:solidFill>
                  <a:schemeClr val="tx1"/>
                </a:solidFill>
                <a:effectLst>
                  <a:outerShdw blurRad="38100" dist="38100" dir="2700000" algn="tl">
                    <a:srgbClr val="000000">
                      <a:alpha val="43137"/>
                    </a:srgbClr>
                  </a:outerShdw>
                </a:effectLst>
              </a:rPr>
              <a:t>e)  Polarizaciones.</a:t>
            </a:r>
            <a:endParaRPr lang="en-US" sz="21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2100" b="1" dirty="0">
                <a:solidFill>
                  <a:schemeClr val="tx1"/>
                </a:solidFill>
                <a:effectLst>
                  <a:outerShdw blurRad="38100" dist="38100" dir="2700000" algn="tl">
                    <a:srgbClr val="000000">
                      <a:alpha val="43137"/>
                    </a:srgbClr>
                  </a:outerShdw>
                </a:effectLst>
              </a:rPr>
              <a:t>f)  Frecuencia central de la banda.  </a:t>
            </a:r>
            <a:endParaRPr lang="en-US" sz="21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2100" b="1" dirty="0">
                <a:solidFill>
                  <a:schemeClr val="tx1"/>
                </a:solidFill>
                <a:effectLst>
                  <a:outerShdw blurRad="38100" dist="38100" dir="2700000" algn="tl">
                    <a:srgbClr val="000000">
                      <a:alpha val="43137"/>
                    </a:srgbClr>
                  </a:outerShdw>
                </a:effectLst>
              </a:rPr>
              <a:t>g)  Ancho de banda de la señal modulada.</a:t>
            </a:r>
            <a:endParaRPr lang="en-US" sz="2100" b="1" dirty="0">
              <a:solidFill>
                <a:schemeClr val="tx1"/>
              </a:solidFill>
              <a:effectLst>
                <a:outerShdw blurRad="38100" dist="38100" dir="2700000" algn="tl">
                  <a:srgbClr val="000000">
                    <a:alpha val="43137"/>
                  </a:srgbClr>
                </a:outerShdw>
              </a:effectLst>
            </a:endParaRPr>
          </a:p>
          <a:p>
            <a:pPr algn="l" fontAlgn="auto" hangingPunct="0">
              <a:spcAft>
                <a:spcPts val="0"/>
              </a:spcAft>
              <a:buFont typeface="Arial" pitchFamily="34" charset="0"/>
              <a:buNone/>
              <a:defRPr/>
            </a:pPr>
            <a:r>
              <a:rPr lang="es-ES_tradnl" sz="2100" b="1" dirty="0">
                <a:solidFill>
                  <a:schemeClr val="tx1"/>
                </a:solidFill>
                <a:effectLst>
                  <a:outerShdw blurRad="38100" dist="38100" dir="2700000" algn="tl">
                    <a:srgbClr val="000000">
                      <a:alpha val="43137"/>
                    </a:srgbClr>
                  </a:outerShdw>
                </a:effectLst>
              </a:rPr>
              <a:t>h)  Tipo y capacidad del enlace.</a:t>
            </a:r>
            <a:endParaRPr lang="en-US" sz="2100" b="1" dirty="0">
              <a:solidFill>
                <a:schemeClr val="tx1"/>
              </a:solidFill>
              <a:effectLst>
                <a:outerShdw blurRad="38100" dist="38100" dir="2700000" algn="tl">
                  <a:srgbClr val="000000">
                    <a:alpha val="43137"/>
                  </a:srgbClr>
                </a:outerShdw>
              </a:effectLst>
            </a:endParaRPr>
          </a:p>
          <a:p>
            <a:pPr algn="l" fontAlgn="auto">
              <a:spcAft>
                <a:spcPts val="0"/>
              </a:spcAft>
              <a:buFont typeface="Arial" pitchFamily="34" charset="0"/>
              <a:buNone/>
              <a:defRPr/>
            </a:pPr>
            <a:endParaRPr lang="en-US" dirty="0"/>
          </a:p>
        </p:txBody>
      </p:sp>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611188" y="1196975"/>
            <a:ext cx="7772400" cy="5327650"/>
          </a:xfrm>
        </p:spPr>
        <p:txBody>
          <a:bodyPr rtlCol="0">
            <a:noAutofit/>
          </a:bodyPr>
          <a:lstStyle/>
          <a:p>
            <a:pPr algn="l" fontAlgn="auto" hangingPunct="0">
              <a:spcAft>
                <a:spcPts val="0"/>
              </a:spcAft>
              <a:defRPr/>
            </a:pPr>
            <a:r>
              <a:rPr lang="es-ES_tradnl" sz="1800" b="1" dirty="0" smtClean="0">
                <a:effectLst>
                  <a:outerShdw blurRad="38100" dist="38100" dir="2700000" algn="tl">
                    <a:srgbClr val="000000">
                      <a:alpha val="43137"/>
                    </a:srgbClr>
                  </a:outerShdw>
                </a:effectLst>
              </a:rPr>
              <a:t/>
            </a:r>
            <a:br>
              <a:rPr lang="es-ES_tradnl" sz="1800" b="1" dirty="0" smtClean="0">
                <a:effectLst>
                  <a:outerShdw blurRad="38100" dist="38100" dir="2700000" algn="tl">
                    <a:srgbClr val="000000">
                      <a:alpha val="43137"/>
                    </a:srgbClr>
                  </a:outerShdw>
                </a:effectLst>
              </a:rPr>
            </a:br>
            <a:r>
              <a:rPr lang="es-ES_tradnl" sz="1800" b="1" dirty="0" smtClean="0">
                <a:effectLst>
                  <a:outerShdw blurRad="38100" dist="38100" dir="2700000" algn="tl">
                    <a:srgbClr val="000000">
                      <a:alpha val="43137"/>
                    </a:srgbClr>
                  </a:outerShdw>
                </a:effectLst>
              </a:rPr>
              <a:t>Se </a:t>
            </a:r>
            <a:r>
              <a:rPr lang="es-ES_tradnl" sz="1800" b="1" dirty="0">
                <a:effectLst>
                  <a:outerShdw blurRad="38100" dist="38100" dir="2700000" algn="tl">
                    <a:srgbClr val="000000">
                      <a:alpha val="43137"/>
                    </a:srgbClr>
                  </a:outerShdw>
                </a:effectLst>
              </a:rPr>
              <a:t>presenta sintéticamente la </a:t>
            </a:r>
            <a:r>
              <a:rPr lang="es-ES_tradnl" sz="1800" b="1" dirty="0" err="1">
                <a:effectLst>
                  <a:outerShdw blurRad="38100" dist="38100" dir="2700000" algn="tl">
                    <a:srgbClr val="000000">
                      <a:alpha val="43137"/>
                    </a:srgbClr>
                  </a:outerShdw>
                </a:effectLst>
              </a:rPr>
              <a:t>Rec</a:t>
            </a:r>
            <a:r>
              <a:rPr lang="es-ES_tradnl" sz="1800" b="1" dirty="0">
                <a:effectLst>
                  <a:outerShdw blurRad="38100" dist="38100" dir="2700000" algn="tl">
                    <a:srgbClr val="000000">
                      <a:alpha val="43137"/>
                    </a:srgbClr>
                  </a:outerShdw>
                </a:effectLst>
              </a:rPr>
              <a:t>. 383 de la CCIR (hoy UIT-R) para enlaces analógicos para la banda de 6 </a:t>
            </a:r>
            <a:r>
              <a:rPr lang="es-ES_tradnl" sz="1800" b="1" dirty="0" err="1">
                <a:effectLst>
                  <a:outerShdw blurRad="38100" dist="38100" dir="2700000" algn="tl">
                    <a:srgbClr val="000000">
                      <a:alpha val="43137"/>
                    </a:srgbClr>
                  </a:outerShdw>
                </a:effectLst>
              </a:rPr>
              <a:t>GHz.</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a:effectLst>
                  <a:outerShdw blurRad="38100" dist="38100" dir="2700000" algn="tl">
                    <a:srgbClr val="000000">
                      <a:alpha val="43137"/>
                    </a:srgbClr>
                  </a:outerShdw>
                </a:effectLst>
              </a:rPr>
              <a:t> </a:t>
            </a:r>
            <a:r>
              <a:rPr lang="en-US" sz="2000" dirty="0"/>
              <a:t/>
            </a:r>
            <a:br>
              <a:rPr lang="en-US" sz="2000" dirty="0"/>
            </a:br>
            <a:r>
              <a:rPr lang="es-ES_tradnl" sz="1800" b="1" dirty="0">
                <a:effectLst>
                  <a:outerShdw blurRad="38100" dist="38100" dir="2700000" algn="tl">
                    <a:srgbClr val="000000">
                      <a:alpha val="43137"/>
                    </a:srgbClr>
                  </a:outerShdw>
                </a:effectLst>
              </a:rPr>
              <a:t>El ancho de banda de 500 MHz, se lo divide en dos mitades de 250 MHz cada una. Cada una tiene 8 portadoras de RF, separadas entre si por 29,65 </a:t>
            </a:r>
            <a:r>
              <a:rPr lang="es-ES_tradnl" sz="1800" b="1" dirty="0" err="1">
                <a:effectLst>
                  <a:outerShdw blurRad="38100" dist="38100" dir="2700000" algn="tl">
                    <a:srgbClr val="000000">
                      <a:alpha val="43137"/>
                    </a:srgbClr>
                  </a:outerShdw>
                </a:effectLst>
              </a:rPr>
              <a:t>MHz.</a:t>
            </a:r>
            <a:r>
              <a:rPr lang="es-ES_tradnl" sz="1800" b="1" dirty="0">
                <a:effectLst>
                  <a:outerShdw blurRad="38100" dist="38100" dir="2700000" algn="tl">
                    <a:srgbClr val="000000">
                      <a:alpha val="43137"/>
                    </a:srgbClr>
                  </a:outerShdw>
                </a:effectLst>
              </a:rPr>
              <a:t> La distancia entre las dos mitades es de 44,49 MHz, para reducir la interferencia transmisión recepción. Se alternan las polarizaciones, quedando como banda de guarda 6,2 </a:t>
            </a:r>
            <a:r>
              <a:rPr lang="es-ES_tradnl" sz="1800" b="1" dirty="0" err="1">
                <a:effectLst>
                  <a:outerShdw blurRad="38100" dist="38100" dir="2700000" algn="tl">
                    <a:srgbClr val="000000">
                      <a:alpha val="43137"/>
                    </a:srgbClr>
                  </a:outerShdw>
                </a:effectLst>
              </a:rPr>
              <a:t>MHz.</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a:effectLst>
                  <a:outerShdw blurRad="38100" dist="38100" dir="2700000" algn="tl">
                    <a:srgbClr val="000000">
                      <a:alpha val="43137"/>
                    </a:srgbClr>
                  </a:outerShdw>
                </a:effectLst>
              </a:rPr>
              <a:t>La frecuencia preferida como valor central   es de 6175 MHz los valores de frecuencia para las dos mitades se usan las siguientes relaciones:</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a:effectLst>
                  <a:outerShdw blurRad="38100" dist="38100" dir="2700000" algn="tl">
                    <a:srgbClr val="000000">
                      <a:alpha val="43137"/>
                    </a:srgbClr>
                  </a:outerShdw>
                </a:effectLst>
              </a:rPr>
              <a:t>Mitad inferior  (MHz)  </a:t>
            </a:r>
            <a:r>
              <a:rPr lang="es-ES_tradnl" sz="1800" b="1" dirty="0" smtClean="0">
                <a:effectLst>
                  <a:outerShdw blurRad="38100" dist="38100" dir="2700000" algn="tl">
                    <a:srgbClr val="000000">
                      <a:alpha val="43137"/>
                    </a:srgbClr>
                  </a:outerShdw>
                </a:effectLst>
              </a:rPr>
              <a:t>  </a:t>
            </a:r>
            <a:br>
              <a:rPr lang="es-ES_tradnl" sz="1800" b="1" dirty="0" smtClean="0">
                <a:effectLst>
                  <a:outerShdw blurRad="38100" dist="38100" dir="2700000" algn="tl">
                    <a:srgbClr val="000000">
                      <a:alpha val="43137"/>
                    </a:srgbClr>
                  </a:outerShdw>
                </a:effectLst>
              </a:rPr>
            </a:b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a:effectLst>
                  <a:outerShdw blurRad="38100" dist="38100" dir="2700000" algn="tl">
                    <a:srgbClr val="000000">
                      <a:alpha val="43137"/>
                    </a:srgbClr>
                  </a:outerShdw>
                </a:effectLst>
              </a:rPr>
              <a:t> Mitad superior (MHz)                        </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r>
              <a:rPr lang="es-ES_tradnl" sz="1800" b="1" dirty="0" smtClean="0">
                <a:effectLst>
                  <a:outerShdw blurRad="38100" dist="38100" dir="2700000" algn="tl">
                    <a:srgbClr val="000000">
                      <a:alpha val="43137"/>
                    </a:srgbClr>
                  </a:outerShdw>
                </a:effectLst>
              </a:rPr>
              <a:t>Donde</a:t>
            </a:r>
            <a:r>
              <a:rPr lang="es-ES_tradnl" sz="1800" b="1" i="1" dirty="0" smtClean="0">
                <a:effectLst>
                  <a:outerShdw blurRad="38100" dist="38100" dir="2700000" algn="tl">
                    <a:srgbClr val="000000">
                      <a:alpha val="43137"/>
                    </a:srgbClr>
                  </a:outerShdw>
                </a:effectLst>
              </a:rPr>
              <a:t> </a:t>
            </a:r>
            <a:r>
              <a:rPr lang="es-ES_tradnl" sz="1800" b="1" i="1" dirty="0" smtClean="0">
                <a:effectLst>
                  <a:outerShdw blurRad="38100" dist="38100" dir="2700000" algn="tl">
                    <a:srgbClr val="000000">
                      <a:alpha val="43137"/>
                    </a:srgbClr>
                  </a:outerShdw>
                </a:effectLst>
                <a:latin typeface="Times New Roman" pitchFamily="18" charset="0"/>
                <a:cs typeface="Times New Roman" pitchFamily="18" charset="0"/>
              </a:rPr>
              <a:t>n</a:t>
            </a:r>
            <a:r>
              <a:rPr lang="es-ES_tradnl" sz="1800" b="1" i="1" dirty="0" smtClean="0">
                <a:effectLst>
                  <a:outerShdw blurRad="38100" dist="38100" dir="2700000" algn="tl">
                    <a:srgbClr val="000000">
                      <a:alpha val="43137"/>
                    </a:srgbClr>
                  </a:outerShdw>
                </a:effectLst>
              </a:rPr>
              <a:t> </a:t>
            </a:r>
            <a:r>
              <a:rPr lang="es-ES_tradnl" sz="1800" b="1" dirty="0">
                <a:effectLst>
                  <a:outerShdw blurRad="38100" dist="38100" dir="2700000" algn="tl">
                    <a:srgbClr val="000000">
                      <a:alpha val="43137"/>
                    </a:srgbClr>
                  </a:outerShdw>
                </a:effectLst>
              </a:rPr>
              <a:t>, varía de 1 a 8</a:t>
            </a:r>
            <a:r>
              <a:rPr lang="en-US" sz="2000" dirty="0"/>
              <a:t/>
            </a:r>
            <a:br>
              <a:rPr lang="en-US" sz="2000" dirty="0"/>
            </a:br>
            <a:endParaRPr lang="en-US" sz="2000" dirty="0"/>
          </a:p>
        </p:txBody>
      </p:sp>
      <p:sp>
        <p:nvSpPr>
          <p:cNvPr id="215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graphicFrame>
        <p:nvGraphicFramePr>
          <p:cNvPr id="21505" name="Object 1"/>
          <p:cNvGraphicFramePr>
            <a:graphicFrameLocks noChangeAspect="1"/>
          </p:cNvGraphicFramePr>
          <p:nvPr/>
        </p:nvGraphicFramePr>
        <p:xfrm>
          <a:off x="2987675" y="4724400"/>
          <a:ext cx="2852738" cy="374650"/>
        </p:xfrm>
        <a:graphic>
          <a:graphicData uri="http://schemas.openxmlformats.org/presentationml/2006/ole">
            <p:oleObj spid="_x0000_s21505" name="Ecuación" r:id="rId3" imgW="1739900" imgH="228600" progId="Equation.3">
              <p:embed/>
            </p:oleObj>
          </a:graphicData>
        </a:graphic>
      </p:graphicFrame>
      <p:sp>
        <p:nvSpPr>
          <p:cNvPr id="21511" name="Rectangle 3"/>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r>
              <a:rPr lang="es-ES_tradnl" sz="1200">
                <a:ea typeface="Times New Roman" pitchFamily="18" charset="0"/>
                <a:cs typeface="Arial" charset="0"/>
              </a:rPr>
              <a:t>  </a:t>
            </a:r>
            <a:endParaRPr lang="es-ES_tradnl">
              <a:ea typeface="Times New Roman" pitchFamily="18" charset="0"/>
              <a:cs typeface="Arial" charset="0"/>
            </a:endParaRPr>
          </a:p>
        </p:txBody>
      </p:sp>
      <p:sp>
        <p:nvSpPr>
          <p:cNvPr id="2151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s-ES_tradnl" sz="1200">
                <a:ea typeface="Times New Roman" pitchFamily="18" charset="0"/>
                <a:cs typeface="Arial" charset="0"/>
              </a:rPr>
              <a:t>)     </a:t>
            </a:r>
            <a:endParaRPr lang="es-ES_tradnl">
              <a:ea typeface="Times New Roman" pitchFamily="18" charset="0"/>
              <a:cs typeface="Arial" charset="0"/>
            </a:endParaRPr>
          </a:p>
        </p:txBody>
      </p:sp>
      <p:graphicFrame>
        <p:nvGraphicFramePr>
          <p:cNvPr id="21508" name="Object 4"/>
          <p:cNvGraphicFramePr>
            <a:graphicFrameLocks noChangeAspect="1"/>
          </p:cNvGraphicFramePr>
          <p:nvPr/>
        </p:nvGraphicFramePr>
        <p:xfrm>
          <a:off x="3132138" y="5300663"/>
          <a:ext cx="2519362" cy="361950"/>
        </p:xfrm>
        <a:graphic>
          <a:graphicData uri="http://schemas.openxmlformats.org/presentationml/2006/ole">
            <p:oleObj spid="_x0000_s21508" name="Ecuación" r:id="rId4" imgW="1587500" imgH="228600" progId="Equation.3">
              <p:embed/>
            </p:oleObj>
          </a:graphicData>
        </a:graphic>
      </p:graphicFrame>
      <p:pic>
        <p:nvPicPr>
          <p:cNvPr id="12" name="Picture 5" descr="rad1[1]"/>
          <p:cNvPicPr>
            <a:picLocks noChangeAspect="1" noChangeArrowheads="1" noCrop="1"/>
          </p:cNvPicPr>
          <p:nvPr/>
        </p:nvPicPr>
        <p:blipFill>
          <a:blip r:embed="rId5"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
        <p:nvSpPr>
          <p:cNvPr id="22530"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Calibri" pitchFamily="34" charset="0"/>
            </a:endParaRPr>
          </a:p>
        </p:txBody>
      </p:sp>
      <p:grpSp>
        <p:nvGrpSpPr>
          <p:cNvPr id="22531" name="Group 1"/>
          <p:cNvGrpSpPr>
            <a:grpSpLocks noChangeAspect="1"/>
          </p:cNvGrpSpPr>
          <p:nvPr/>
        </p:nvGrpSpPr>
        <p:grpSpPr bwMode="auto">
          <a:xfrm>
            <a:off x="1476375" y="1341438"/>
            <a:ext cx="6546850" cy="4464050"/>
            <a:chOff x="2630" y="915"/>
            <a:chExt cx="6789" cy="4630"/>
          </a:xfrm>
        </p:grpSpPr>
        <p:sp>
          <p:nvSpPr>
            <p:cNvPr id="22532" name="AutoShape 60"/>
            <p:cNvSpPr>
              <a:spLocks noChangeAspect="1" noChangeArrowheads="1" noTextEdit="1"/>
            </p:cNvSpPr>
            <p:nvPr/>
          </p:nvSpPr>
          <p:spPr bwMode="auto">
            <a:xfrm>
              <a:off x="2630" y="915"/>
              <a:ext cx="6789" cy="4630"/>
            </a:xfrm>
            <a:prstGeom prst="rect">
              <a:avLst/>
            </a:prstGeom>
            <a:noFill/>
            <a:ln w="9525">
              <a:noFill/>
              <a:miter lim="800000"/>
              <a:headEnd/>
              <a:tailEnd/>
            </a:ln>
          </p:spPr>
          <p:txBody>
            <a:bodyPr/>
            <a:lstStyle/>
            <a:p>
              <a:endParaRPr lang="es-ES_tradnl"/>
            </a:p>
          </p:txBody>
        </p:sp>
        <p:grpSp>
          <p:nvGrpSpPr>
            <p:cNvPr id="22533" name="Group 2"/>
            <p:cNvGrpSpPr>
              <a:grpSpLocks/>
            </p:cNvGrpSpPr>
            <p:nvPr/>
          </p:nvGrpSpPr>
          <p:grpSpPr bwMode="auto">
            <a:xfrm>
              <a:off x="3042" y="915"/>
              <a:ext cx="5966" cy="4630"/>
              <a:chOff x="3042" y="915"/>
              <a:chExt cx="5966" cy="4630"/>
            </a:xfrm>
          </p:grpSpPr>
          <p:sp>
            <p:nvSpPr>
              <p:cNvPr id="22534" name="Line 59"/>
              <p:cNvSpPr>
                <a:spLocks noChangeShapeType="1"/>
              </p:cNvSpPr>
              <p:nvPr/>
            </p:nvSpPr>
            <p:spPr bwMode="auto">
              <a:xfrm>
                <a:off x="3453" y="3075"/>
                <a:ext cx="5554" cy="1"/>
              </a:xfrm>
              <a:prstGeom prst="line">
                <a:avLst/>
              </a:prstGeom>
              <a:noFill/>
              <a:ln w="19050">
                <a:solidFill>
                  <a:srgbClr val="000000"/>
                </a:solidFill>
                <a:round/>
                <a:headEnd/>
                <a:tailEnd/>
              </a:ln>
            </p:spPr>
            <p:txBody>
              <a:bodyPr/>
              <a:lstStyle/>
              <a:p>
                <a:endParaRPr lang="es-ES_tradnl"/>
              </a:p>
            </p:txBody>
          </p:sp>
          <p:sp>
            <p:nvSpPr>
              <p:cNvPr id="22535" name="Text Box 58"/>
              <p:cNvSpPr txBox="1">
                <a:spLocks noChangeArrowheads="1"/>
              </p:cNvSpPr>
              <p:nvPr/>
            </p:nvSpPr>
            <p:spPr bwMode="auto">
              <a:xfrm>
                <a:off x="3556" y="2458"/>
                <a:ext cx="206" cy="618"/>
              </a:xfrm>
              <a:prstGeom prst="rect">
                <a:avLst/>
              </a:prstGeom>
              <a:noFill/>
              <a:ln w="19050">
                <a:solidFill>
                  <a:srgbClr val="000000"/>
                </a:solidFill>
                <a:miter lim="800000"/>
                <a:headEnd/>
                <a:tailEnd/>
              </a:ln>
            </p:spPr>
            <p:txBody>
              <a:bodyPr/>
              <a:lstStyle/>
              <a:p>
                <a:r>
                  <a:rPr lang="es-ES" sz="600" b="1">
                    <a:ea typeface="Times New Roman" pitchFamily="18" charset="0"/>
                    <a:cs typeface="Arial" charset="0"/>
                  </a:rPr>
                  <a:t>1</a:t>
                </a:r>
                <a:endParaRPr lang="es-ES">
                  <a:ea typeface="Times New Roman" pitchFamily="18" charset="0"/>
                  <a:cs typeface="Arial" charset="0"/>
                </a:endParaRPr>
              </a:p>
            </p:txBody>
          </p:sp>
          <p:sp>
            <p:nvSpPr>
              <p:cNvPr id="22536" name="Text Box 57"/>
              <p:cNvSpPr txBox="1">
                <a:spLocks noChangeArrowheads="1"/>
              </p:cNvSpPr>
              <p:nvPr/>
            </p:nvSpPr>
            <p:spPr bwMode="auto">
              <a:xfrm>
                <a:off x="3865" y="3076"/>
                <a:ext cx="206" cy="616"/>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2</a:t>
                </a:r>
                <a:endParaRPr lang="es-ES">
                  <a:ea typeface="Times New Roman" pitchFamily="18" charset="0"/>
                  <a:cs typeface="Arial" charset="0"/>
                </a:endParaRPr>
              </a:p>
            </p:txBody>
          </p:sp>
          <p:sp>
            <p:nvSpPr>
              <p:cNvPr id="22537" name="Text Box 56"/>
              <p:cNvSpPr txBox="1">
                <a:spLocks noChangeArrowheads="1"/>
              </p:cNvSpPr>
              <p:nvPr/>
            </p:nvSpPr>
            <p:spPr bwMode="auto">
              <a:xfrm>
                <a:off x="4173" y="2458"/>
                <a:ext cx="207" cy="618"/>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3</a:t>
                </a:r>
                <a:endParaRPr lang="es-ES">
                  <a:ea typeface="Times New Roman" pitchFamily="18" charset="0"/>
                  <a:cs typeface="Arial" charset="0"/>
                </a:endParaRPr>
              </a:p>
            </p:txBody>
          </p:sp>
          <p:sp>
            <p:nvSpPr>
              <p:cNvPr id="22538" name="Text Box 55"/>
              <p:cNvSpPr txBox="1">
                <a:spLocks noChangeArrowheads="1"/>
              </p:cNvSpPr>
              <p:nvPr/>
            </p:nvSpPr>
            <p:spPr bwMode="auto">
              <a:xfrm>
                <a:off x="4482" y="3076"/>
                <a:ext cx="206" cy="616"/>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4</a:t>
                </a:r>
                <a:endParaRPr lang="es-ES">
                  <a:ea typeface="Times New Roman" pitchFamily="18" charset="0"/>
                  <a:cs typeface="Arial" charset="0"/>
                </a:endParaRPr>
              </a:p>
            </p:txBody>
          </p:sp>
          <p:sp>
            <p:nvSpPr>
              <p:cNvPr id="22539" name="Text Box 54"/>
              <p:cNvSpPr txBox="1">
                <a:spLocks noChangeArrowheads="1"/>
              </p:cNvSpPr>
              <p:nvPr/>
            </p:nvSpPr>
            <p:spPr bwMode="auto">
              <a:xfrm>
                <a:off x="4790" y="2458"/>
                <a:ext cx="207" cy="618"/>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5</a:t>
                </a:r>
                <a:endParaRPr lang="es-ES">
                  <a:ea typeface="Times New Roman" pitchFamily="18" charset="0"/>
                  <a:cs typeface="Arial" charset="0"/>
                </a:endParaRPr>
              </a:p>
            </p:txBody>
          </p:sp>
          <p:sp>
            <p:nvSpPr>
              <p:cNvPr id="22540" name="Text Box 53"/>
              <p:cNvSpPr txBox="1">
                <a:spLocks noChangeArrowheads="1"/>
              </p:cNvSpPr>
              <p:nvPr/>
            </p:nvSpPr>
            <p:spPr bwMode="auto">
              <a:xfrm>
                <a:off x="5099" y="3076"/>
                <a:ext cx="207" cy="616"/>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6</a:t>
                </a:r>
                <a:endParaRPr lang="es-ES">
                  <a:ea typeface="Times New Roman" pitchFamily="18" charset="0"/>
                  <a:cs typeface="Arial" charset="0"/>
                </a:endParaRPr>
              </a:p>
            </p:txBody>
          </p:sp>
          <p:sp>
            <p:nvSpPr>
              <p:cNvPr id="22541" name="Text Box 52"/>
              <p:cNvSpPr txBox="1">
                <a:spLocks noChangeArrowheads="1"/>
              </p:cNvSpPr>
              <p:nvPr/>
            </p:nvSpPr>
            <p:spPr bwMode="auto">
              <a:xfrm>
                <a:off x="5407" y="2458"/>
                <a:ext cx="207" cy="618"/>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7</a:t>
                </a:r>
                <a:endParaRPr lang="es-ES">
                  <a:ea typeface="Times New Roman" pitchFamily="18" charset="0"/>
                  <a:cs typeface="Arial" charset="0"/>
                </a:endParaRPr>
              </a:p>
            </p:txBody>
          </p:sp>
          <p:sp>
            <p:nvSpPr>
              <p:cNvPr id="22542" name="Text Box 51"/>
              <p:cNvSpPr txBox="1">
                <a:spLocks noChangeArrowheads="1"/>
              </p:cNvSpPr>
              <p:nvPr/>
            </p:nvSpPr>
            <p:spPr bwMode="auto">
              <a:xfrm>
                <a:off x="5716" y="3075"/>
                <a:ext cx="207" cy="617"/>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8</a:t>
                </a:r>
                <a:endParaRPr lang="es-ES">
                  <a:ea typeface="Times New Roman" pitchFamily="18" charset="0"/>
                  <a:cs typeface="Arial" charset="0"/>
                </a:endParaRPr>
              </a:p>
            </p:txBody>
          </p:sp>
          <p:sp>
            <p:nvSpPr>
              <p:cNvPr id="22543" name="Text Box 50"/>
              <p:cNvSpPr txBox="1">
                <a:spLocks noChangeArrowheads="1"/>
              </p:cNvSpPr>
              <p:nvPr/>
            </p:nvSpPr>
            <p:spPr bwMode="auto">
              <a:xfrm>
                <a:off x="6847" y="2457"/>
                <a:ext cx="207" cy="618"/>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2</a:t>
                </a:r>
                <a:endParaRPr lang="es-ES">
                  <a:ea typeface="Times New Roman" pitchFamily="18" charset="0"/>
                  <a:cs typeface="Arial" charset="0"/>
                </a:endParaRPr>
              </a:p>
            </p:txBody>
          </p:sp>
          <p:sp>
            <p:nvSpPr>
              <p:cNvPr id="22544" name="Text Box 49"/>
              <p:cNvSpPr txBox="1">
                <a:spLocks noChangeArrowheads="1"/>
              </p:cNvSpPr>
              <p:nvPr/>
            </p:nvSpPr>
            <p:spPr bwMode="auto">
              <a:xfrm>
                <a:off x="7156" y="3075"/>
                <a:ext cx="207" cy="617"/>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3</a:t>
                </a:r>
                <a:endParaRPr lang="es-ES" sz="800">
                  <a:ea typeface="Times New Roman" pitchFamily="18" charset="0"/>
                  <a:cs typeface="Arial" charset="0"/>
                </a:endParaRPr>
              </a:p>
              <a:p>
                <a:pPr eaLnBrk="0" hangingPunct="0"/>
                <a:endParaRPr lang="es-ES">
                  <a:ea typeface="Times New Roman" pitchFamily="18" charset="0"/>
                  <a:cs typeface="Arial" charset="0"/>
                </a:endParaRPr>
              </a:p>
            </p:txBody>
          </p:sp>
          <p:sp>
            <p:nvSpPr>
              <p:cNvPr id="22545" name="Text Box 48"/>
              <p:cNvSpPr txBox="1">
                <a:spLocks noChangeArrowheads="1"/>
              </p:cNvSpPr>
              <p:nvPr/>
            </p:nvSpPr>
            <p:spPr bwMode="auto">
              <a:xfrm>
                <a:off x="7465" y="2457"/>
                <a:ext cx="205" cy="618"/>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4</a:t>
                </a:r>
                <a:endParaRPr lang="es-ES">
                  <a:ea typeface="Times New Roman" pitchFamily="18" charset="0"/>
                  <a:cs typeface="Arial" charset="0"/>
                </a:endParaRPr>
              </a:p>
            </p:txBody>
          </p:sp>
          <p:sp>
            <p:nvSpPr>
              <p:cNvPr id="22546" name="Text Box 47"/>
              <p:cNvSpPr txBox="1">
                <a:spLocks noChangeArrowheads="1"/>
              </p:cNvSpPr>
              <p:nvPr/>
            </p:nvSpPr>
            <p:spPr bwMode="auto">
              <a:xfrm>
                <a:off x="7772" y="3075"/>
                <a:ext cx="209" cy="617"/>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5</a:t>
                </a:r>
                <a:endParaRPr lang="es-ES">
                  <a:ea typeface="Times New Roman" pitchFamily="18" charset="0"/>
                  <a:cs typeface="Arial" charset="0"/>
                </a:endParaRPr>
              </a:p>
            </p:txBody>
          </p:sp>
          <p:sp>
            <p:nvSpPr>
              <p:cNvPr id="22547" name="Text Box 46"/>
              <p:cNvSpPr txBox="1">
                <a:spLocks noChangeArrowheads="1"/>
              </p:cNvSpPr>
              <p:nvPr/>
            </p:nvSpPr>
            <p:spPr bwMode="auto">
              <a:xfrm>
                <a:off x="8082" y="2458"/>
                <a:ext cx="205" cy="618"/>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6</a:t>
                </a:r>
                <a:endParaRPr lang="es-ES">
                  <a:ea typeface="Times New Roman" pitchFamily="18" charset="0"/>
                  <a:cs typeface="Arial" charset="0"/>
                </a:endParaRPr>
              </a:p>
            </p:txBody>
          </p:sp>
          <p:sp>
            <p:nvSpPr>
              <p:cNvPr id="22548" name="Text Box 45"/>
              <p:cNvSpPr txBox="1">
                <a:spLocks noChangeArrowheads="1"/>
              </p:cNvSpPr>
              <p:nvPr/>
            </p:nvSpPr>
            <p:spPr bwMode="auto">
              <a:xfrm>
                <a:off x="8389" y="3075"/>
                <a:ext cx="209" cy="617"/>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7</a:t>
                </a:r>
                <a:endParaRPr lang="es-ES">
                  <a:ea typeface="Times New Roman" pitchFamily="18" charset="0"/>
                  <a:cs typeface="Arial" charset="0"/>
                </a:endParaRPr>
              </a:p>
            </p:txBody>
          </p:sp>
          <p:sp>
            <p:nvSpPr>
              <p:cNvPr id="22549" name="Text Box 44"/>
              <p:cNvSpPr txBox="1">
                <a:spLocks noChangeArrowheads="1"/>
              </p:cNvSpPr>
              <p:nvPr/>
            </p:nvSpPr>
            <p:spPr bwMode="auto">
              <a:xfrm>
                <a:off x="8698" y="2458"/>
                <a:ext cx="207" cy="618"/>
              </a:xfrm>
              <a:prstGeom prst="rect">
                <a:avLst/>
              </a:prstGeom>
              <a:solidFill>
                <a:srgbClr val="FFFFFF"/>
              </a:solidFill>
              <a:ln w="19050">
                <a:solidFill>
                  <a:srgbClr val="000000"/>
                </a:solidFill>
                <a:miter lim="800000"/>
                <a:headEnd/>
                <a:tailEnd/>
              </a:ln>
            </p:spPr>
            <p:txBody>
              <a:bodyPr/>
              <a:lstStyle/>
              <a:p>
                <a:r>
                  <a:rPr lang="es-ES" sz="600" b="1">
                    <a:ea typeface="Times New Roman" pitchFamily="18" charset="0"/>
                    <a:cs typeface="Arial" charset="0"/>
                  </a:rPr>
                  <a:t>8</a:t>
                </a:r>
                <a:endParaRPr lang="es-ES">
                  <a:ea typeface="Times New Roman" pitchFamily="18" charset="0"/>
                  <a:cs typeface="Arial" charset="0"/>
                </a:endParaRPr>
              </a:p>
            </p:txBody>
          </p:sp>
          <p:sp>
            <p:nvSpPr>
              <p:cNvPr id="22550" name="Line 43"/>
              <p:cNvSpPr>
                <a:spLocks noChangeShapeType="1"/>
              </p:cNvSpPr>
              <p:nvPr/>
            </p:nvSpPr>
            <p:spPr bwMode="auto">
              <a:xfrm flipV="1">
                <a:off x="3967" y="1841"/>
                <a:ext cx="1" cy="1234"/>
              </a:xfrm>
              <a:prstGeom prst="line">
                <a:avLst/>
              </a:prstGeom>
              <a:noFill/>
              <a:ln w="9525">
                <a:solidFill>
                  <a:srgbClr val="000000"/>
                </a:solidFill>
                <a:round/>
                <a:headEnd/>
                <a:tailEnd/>
              </a:ln>
            </p:spPr>
            <p:txBody>
              <a:bodyPr/>
              <a:lstStyle/>
              <a:p>
                <a:endParaRPr lang="es-ES_tradnl"/>
              </a:p>
            </p:txBody>
          </p:sp>
          <p:sp>
            <p:nvSpPr>
              <p:cNvPr id="22551" name="Line 42"/>
              <p:cNvSpPr>
                <a:spLocks noChangeShapeType="1"/>
              </p:cNvSpPr>
              <p:nvPr/>
            </p:nvSpPr>
            <p:spPr bwMode="auto">
              <a:xfrm flipV="1">
                <a:off x="6950" y="1841"/>
                <a:ext cx="1" cy="617"/>
              </a:xfrm>
              <a:prstGeom prst="line">
                <a:avLst/>
              </a:prstGeom>
              <a:noFill/>
              <a:ln w="9525">
                <a:solidFill>
                  <a:srgbClr val="000000"/>
                </a:solidFill>
                <a:round/>
                <a:headEnd/>
                <a:tailEnd/>
              </a:ln>
            </p:spPr>
            <p:txBody>
              <a:bodyPr/>
              <a:lstStyle/>
              <a:p>
                <a:endParaRPr lang="es-ES_tradnl"/>
              </a:p>
            </p:txBody>
          </p:sp>
          <p:sp>
            <p:nvSpPr>
              <p:cNvPr id="22552" name="Line 41"/>
              <p:cNvSpPr>
                <a:spLocks noChangeShapeType="1"/>
              </p:cNvSpPr>
              <p:nvPr/>
            </p:nvSpPr>
            <p:spPr bwMode="auto">
              <a:xfrm>
                <a:off x="3967" y="2047"/>
                <a:ext cx="2983" cy="1"/>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22553" name="Text Box 40"/>
              <p:cNvSpPr txBox="1">
                <a:spLocks noChangeArrowheads="1"/>
              </p:cNvSpPr>
              <p:nvPr/>
            </p:nvSpPr>
            <p:spPr bwMode="auto">
              <a:xfrm>
                <a:off x="5099" y="1841"/>
                <a:ext cx="823" cy="309"/>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252,04</a:t>
                </a:r>
                <a:endParaRPr lang="es-ES">
                  <a:ea typeface="Times New Roman" pitchFamily="18" charset="0"/>
                  <a:cs typeface="Arial" charset="0"/>
                </a:endParaRPr>
              </a:p>
            </p:txBody>
          </p:sp>
          <p:sp>
            <p:nvSpPr>
              <p:cNvPr id="22554" name="Line 39"/>
              <p:cNvSpPr>
                <a:spLocks noChangeShapeType="1"/>
              </p:cNvSpPr>
              <p:nvPr/>
            </p:nvSpPr>
            <p:spPr bwMode="auto">
              <a:xfrm flipV="1">
                <a:off x="3453" y="3075"/>
                <a:ext cx="1" cy="1646"/>
              </a:xfrm>
              <a:prstGeom prst="line">
                <a:avLst/>
              </a:prstGeom>
              <a:noFill/>
              <a:ln w="9525">
                <a:solidFill>
                  <a:srgbClr val="000000"/>
                </a:solidFill>
                <a:round/>
                <a:headEnd/>
                <a:tailEnd/>
              </a:ln>
            </p:spPr>
            <p:txBody>
              <a:bodyPr/>
              <a:lstStyle/>
              <a:p>
                <a:endParaRPr lang="es-ES_tradnl"/>
              </a:p>
            </p:txBody>
          </p:sp>
          <p:sp>
            <p:nvSpPr>
              <p:cNvPr id="22555" name="Line 38"/>
              <p:cNvSpPr>
                <a:spLocks noChangeShapeType="1"/>
              </p:cNvSpPr>
              <p:nvPr/>
            </p:nvSpPr>
            <p:spPr bwMode="auto">
              <a:xfrm>
                <a:off x="3556" y="3075"/>
                <a:ext cx="1" cy="1235"/>
              </a:xfrm>
              <a:prstGeom prst="line">
                <a:avLst/>
              </a:prstGeom>
              <a:noFill/>
              <a:ln w="9525">
                <a:solidFill>
                  <a:srgbClr val="000000"/>
                </a:solidFill>
                <a:round/>
                <a:headEnd/>
                <a:tailEnd/>
              </a:ln>
            </p:spPr>
            <p:txBody>
              <a:bodyPr/>
              <a:lstStyle/>
              <a:p>
                <a:endParaRPr lang="es-ES_tradnl"/>
              </a:p>
            </p:txBody>
          </p:sp>
          <p:sp>
            <p:nvSpPr>
              <p:cNvPr id="22556" name="Line 37"/>
              <p:cNvSpPr>
                <a:spLocks noChangeShapeType="1"/>
              </p:cNvSpPr>
              <p:nvPr/>
            </p:nvSpPr>
            <p:spPr bwMode="auto">
              <a:xfrm flipV="1">
                <a:off x="3556" y="4310"/>
                <a:ext cx="514" cy="1"/>
              </a:xfrm>
              <a:prstGeom prst="line">
                <a:avLst/>
              </a:prstGeom>
              <a:noFill/>
              <a:ln w="9525">
                <a:solidFill>
                  <a:srgbClr val="000000"/>
                </a:solidFill>
                <a:round/>
                <a:headEnd/>
                <a:tailEnd/>
              </a:ln>
            </p:spPr>
            <p:txBody>
              <a:bodyPr/>
              <a:lstStyle/>
              <a:p>
                <a:endParaRPr lang="es-ES_tradnl"/>
              </a:p>
            </p:txBody>
          </p:sp>
          <p:sp>
            <p:nvSpPr>
              <p:cNvPr id="22557" name="Line 36"/>
              <p:cNvSpPr>
                <a:spLocks noChangeShapeType="1"/>
              </p:cNvSpPr>
              <p:nvPr/>
            </p:nvSpPr>
            <p:spPr bwMode="auto">
              <a:xfrm>
                <a:off x="4070" y="4310"/>
                <a:ext cx="1" cy="410"/>
              </a:xfrm>
              <a:prstGeom prst="line">
                <a:avLst/>
              </a:prstGeom>
              <a:noFill/>
              <a:ln w="9525">
                <a:solidFill>
                  <a:srgbClr val="000000"/>
                </a:solidFill>
                <a:round/>
                <a:headEnd/>
                <a:tailEnd/>
              </a:ln>
            </p:spPr>
            <p:txBody>
              <a:bodyPr/>
              <a:lstStyle/>
              <a:p>
                <a:endParaRPr lang="es-ES_tradnl"/>
              </a:p>
            </p:txBody>
          </p:sp>
          <p:sp>
            <p:nvSpPr>
              <p:cNvPr id="22558" name="Text Box 35"/>
              <p:cNvSpPr txBox="1">
                <a:spLocks noChangeArrowheads="1"/>
              </p:cNvSpPr>
              <p:nvPr/>
            </p:nvSpPr>
            <p:spPr bwMode="auto">
              <a:xfrm>
                <a:off x="3556" y="4412"/>
                <a:ext cx="514" cy="309"/>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3,1</a:t>
                </a:r>
                <a:endParaRPr lang="es-ES">
                  <a:ea typeface="Times New Roman" pitchFamily="18" charset="0"/>
                  <a:cs typeface="Arial" charset="0"/>
                </a:endParaRPr>
              </a:p>
            </p:txBody>
          </p:sp>
          <p:sp>
            <p:nvSpPr>
              <p:cNvPr id="22559" name="Line 34"/>
              <p:cNvSpPr>
                <a:spLocks noChangeShapeType="1"/>
              </p:cNvSpPr>
              <p:nvPr/>
            </p:nvSpPr>
            <p:spPr bwMode="auto">
              <a:xfrm>
                <a:off x="3145" y="4515"/>
                <a:ext cx="308" cy="0"/>
              </a:xfrm>
              <a:prstGeom prst="line">
                <a:avLst/>
              </a:prstGeom>
              <a:noFill/>
              <a:ln w="9525">
                <a:solidFill>
                  <a:srgbClr val="000000"/>
                </a:solidFill>
                <a:round/>
                <a:headEnd/>
                <a:tailEnd type="triangle" w="med" len="med"/>
              </a:ln>
            </p:spPr>
            <p:txBody>
              <a:bodyPr/>
              <a:lstStyle/>
              <a:p>
                <a:endParaRPr lang="es-ES_tradnl"/>
              </a:p>
            </p:txBody>
          </p:sp>
          <p:sp>
            <p:nvSpPr>
              <p:cNvPr id="22560" name="Line 33"/>
              <p:cNvSpPr>
                <a:spLocks noChangeShapeType="1"/>
              </p:cNvSpPr>
              <p:nvPr/>
            </p:nvSpPr>
            <p:spPr bwMode="auto">
              <a:xfrm flipH="1">
                <a:off x="4070" y="4515"/>
                <a:ext cx="309" cy="0"/>
              </a:xfrm>
              <a:prstGeom prst="line">
                <a:avLst/>
              </a:prstGeom>
              <a:noFill/>
              <a:ln w="9525">
                <a:solidFill>
                  <a:srgbClr val="000000"/>
                </a:solidFill>
                <a:round/>
                <a:headEnd/>
                <a:tailEnd type="triangle" w="med" len="med"/>
              </a:ln>
            </p:spPr>
            <p:txBody>
              <a:bodyPr/>
              <a:lstStyle/>
              <a:p>
                <a:endParaRPr lang="es-ES_tradnl"/>
              </a:p>
            </p:txBody>
          </p:sp>
          <p:sp>
            <p:nvSpPr>
              <p:cNvPr id="22561" name="Line 32"/>
              <p:cNvSpPr>
                <a:spLocks noChangeShapeType="1"/>
              </p:cNvSpPr>
              <p:nvPr/>
            </p:nvSpPr>
            <p:spPr bwMode="auto">
              <a:xfrm flipH="1">
                <a:off x="4585" y="3692"/>
                <a:ext cx="1" cy="206"/>
              </a:xfrm>
              <a:prstGeom prst="line">
                <a:avLst/>
              </a:prstGeom>
              <a:noFill/>
              <a:ln w="9525">
                <a:solidFill>
                  <a:srgbClr val="000000"/>
                </a:solidFill>
                <a:round/>
                <a:headEnd/>
                <a:tailEnd/>
              </a:ln>
            </p:spPr>
            <p:txBody>
              <a:bodyPr/>
              <a:lstStyle/>
              <a:p>
                <a:endParaRPr lang="es-ES_tradnl"/>
              </a:p>
            </p:txBody>
          </p:sp>
          <p:sp>
            <p:nvSpPr>
              <p:cNvPr id="22562" name="Line 31"/>
              <p:cNvSpPr>
                <a:spLocks noChangeShapeType="1"/>
              </p:cNvSpPr>
              <p:nvPr/>
            </p:nvSpPr>
            <p:spPr bwMode="auto">
              <a:xfrm>
                <a:off x="4585" y="3898"/>
                <a:ext cx="410" cy="1"/>
              </a:xfrm>
              <a:prstGeom prst="line">
                <a:avLst/>
              </a:prstGeom>
              <a:noFill/>
              <a:ln w="9525">
                <a:solidFill>
                  <a:srgbClr val="000000"/>
                </a:solidFill>
                <a:round/>
                <a:headEnd/>
                <a:tailEnd/>
              </a:ln>
            </p:spPr>
            <p:txBody>
              <a:bodyPr/>
              <a:lstStyle/>
              <a:p>
                <a:endParaRPr lang="es-ES_tradnl"/>
              </a:p>
            </p:txBody>
          </p:sp>
          <p:sp>
            <p:nvSpPr>
              <p:cNvPr id="22563" name="Line 30"/>
              <p:cNvSpPr>
                <a:spLocks noChangeShapeType="1"/>
              </p:cNvSpPr>
              <p:nvPr/>
            </p:nvSpPr>
            <p:spPr bwMode="auto">
              <a:xfrm>
                <a:off x="4996" y="3898"/>
                <a:ext cx="1" cy="310"/>
              </a:xfrm>
              <a:prstGeom prst="line">
                <a:avLst/>
              </a:prstGeom>
              <a:noFill/>
              <a:ln w="9525">
                <a:solidFill>
                  <a:srgbClr val="000000"/>
                </a:solidFill>
                <a:round/>
                <a:headEnd/>
                <a:tailEnd/>
              </a:ln>
            </p:spPr>
            <p:txBody>
              <a:bodyPr/>
              <a:lstStyle/>
              <a:p>
                <a:endParaRPr lang="es-ES_tradnl"/>
              </a:p>
            </p:txBody>
          </p:sp>
          <p:sp>
            <p:nvSpPr>
              <p:cNvPr id="22564" name="Text Box 29"/>
              <p:cNvSpPr txBox="1">
                <a:spLocks noChangeArrowheads="1"/>
              </p:cNvSpPr>
              <p:nvPr/>
            </p:nvSpPr>
            <p:spPr bwMode="auto">
              <a:xfrm>
                <a:off x="4276" y="4001"/>
                <a:ext cx="720" cy="309"/>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29,65</a:t>
                </a:r>
                <a:endParaRPr lang="es-ES">
                  <a:ea typeface="Times New Roman" pitchFamily="18" charset="0"/>
                  <a:cs typeface="Arial" charset="0"/>
                </a:endParaRPr>
              </a:p>
            </p:txBody>
          </p:sp>
          <p:sp>
            <p:nvSpPr>
              <p:cNvPr id="22565" name="Line 28"/>
              <p:cNvSpPr>
                <a:spLocks noChangeShapeType="1"/>
              </p:cNvSpPr>
              <p:nvPr/>
            </p:nvSpPr>
            <p:spPr bwMode="auto">
              <a:xfrm>
                <a:off x="3967" y="4104"/>
                <a:ext cx="309" cy="0"/>
              </a:xfrm>
              <a:prstGeom prst="line">
                <a:avLst/>
              </a:prstGeom>
              <a:noFill/>
              <a:ln w="9525">
                <a:solidFill>
                  <a:srgbClr val="000000"/>
                </a:solidFill>
                <a:round/>
                <a:headEnd/>
                <a:tailEnd type="triangle" w="med" len="med"/>
              </a:ln>
            </p:spPr>
            <p:txBody>
              <a:bodyPr/>
              <a:lstStyle/>
              <a:p>
                <a:endParaRPr lang="es-ES_tradnl"/>
              </a:p>
            </p:txBody>
          </p:sp>
          <p:sp>
            <p:nvSpPr>
              <p:cNvPr id="22566" name="Line 27"/>
              <p:cNvSpPr>
                <a:spLocks noChangeShapeType="1"/>
              </p:cNvSpPr>
              <p:nvPr/>
            </p:nvSpPr>
            <p:spPr bwMode="auto">
              <a:xfrm flipH="1">
                <a:off x="4996" y="4104"/>
                <a:ext cx="206" cy="0"/>
              </a:xfrm>
              <a:prstGeom prst="line">
                <a:avLst/>
              </a:prstGeom>
              <a:noFill/>
              <a:ln w="9525">
                <a:solidFill>
                  <a:srgbClr val="000000"/>
                </a:solidFill>
                <a:round/>
                <a:headEnd/>
                <a:tailEnd type="triangle" w="med" len="med"/>
              </a:ln>
            </p:spPr>
            <p:txBody>
              <a:bodyPr/>
              <a:lstStyle/>
              <a:p>
                <a:endParaRPr lang="es-ES_tradnl"/>
              </a:p>
            </p:txBody>
          </p:sp>
          <p:sp>
            <p:nvSpPr>
              <p:cNvPr id="22567" name="Line 26"/>
              <p:cNvSpPr>
                <a:spLocks noChangeShapeType="1"/>
              </p:cNvSpPr>
              <p:nvPr/>
            </p:nvSpPr>
            <p:spPr bwMode="auto">
              <a:xfrm>
                <a:off x="6642" y="3692"/>
                <a:ext cx="1" cy="309"/>
              </a:xfrm>
              <a:prstGeom prst="line">
                <a:avLst/>
              </a:prstGeom>
              <a:noFill/>
              <a:ln w="9525">
                <a:solidFill>
                  <a:srgbClr val="000000"/>
                </a:solidFill>
                <a:round/>
                <a:headEnd/>
                <a:tailEnd/>
              </a:ln>
            </p:spPr>
            <p:txBody>
              <a:bodyPr/>
              <a:lstStyle/>
              <a:p>
                <a:endParaRPr lang="es-ES_tradnl"/>
              </a:p>
            </p:txBody>
          </p:sp>
          <p:sp>
            <p:nvSpPr>
              <p:cNvPr id="22568" name="Text Box 25"/>
              <p:cNvSpPr txBox="1">
                <a:spLocks noChangeArrowheads="1"/>
              </p:cNvSpPr>
              <p:nvPr/>
            </p:nvSpPr>
            <p:spPr bwMode="auto">
              <a:xfrm>
                <a:off x="5922" y="3692"/>
                <a:ext cx="720" cy="310"/>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44,49</a:t>
                </a:r>
                <a:endParaRPr lang="es-ES">
                  <a:ea typeface="Times New Roman" pitchFamily="18" charset="0"/>
                  <a:cs typeface="Arial" charset="0"/>
                </a:endParaRPr>
              </a:p>
            </p:txBody>
          </p:sp>
          <p:sp>
            <p:nvSpPr>
              <p:cNvPr id="22569" name="Line 24"/>
              <p:cNvSpPr>
                <a:spLocks noChangeShapeType="1"/>
              </p:cNvSpPr>
              <p:nvPr/>
            </p:nvSpPr>
            <p:spPr bwMode="auto">
              <a:xfrm>
                <a:off x="5819" y="3692"/>
                <a:ext cx="1" cy="309"/>
              </a:xfrm>
              <a:prstGeom prst="line">
                <a:avLst/>
              </a:prstGeom>
              <a:noFill/>
              <a:ln w="9525">
                <a:solidFill>
                  <a:srgbClr val="000000"/>
                </a:solidFill>
                <a:round/>
                <a:headEnd/>
                <a:tailEnd/>
              </a:ln>
            </p:spPr>
            <p:txBody>
              <a:bodyPr/>
              <a:lstStyle/>
              <a:p>
                <a:endParaRPr lang="es-ES_tradnl"/>
              </a:p>
            </p:txBody>
          </p:sp>
          <p:sp>
            <p:nvSpPr>
              <p:cNvPr id="22570" name="Line 23"/>
              <p:cNvSpPr>
                <a:spLocks noChangeShapeType="1"/>
              </p:cNvSpPr>
              <p:nvPr/>
            </p:nvSpPr>
            <p:spPr bwMode="auto">
              <a:xfrm>
                <a:off x="5613" y="3898"/>
                <a:ext cx="206" cy="1"/>
              </a:xfrm>
              <a:prstGeom prst="line">
                <a:avLst/>
              </a:prstGeom>
              <a:noFill/>
              <a:ln w="9525">
                <a:solidFill>
                  <a:srgbClr val="000000"/>
                </a:solidFill>
                <a:round/>
                <a:headEnd/>
                <a:tailEnd type="triangle" w="med" len="med"/>
              </a:ln>
            </p:spPr>
            <p:txBody>
              <a:bodyPr/>
              <a:lstStyle/>
              <a:p>
                <a:endParaRPr lang="es-ES_tradnl"/>
              </a:p>
            </p:txBody>
          </p:sp>
          <p:sp>
            <p:nvSpPr>
              <p:cNvPr id="22571" name="Line 22"/>
              <p:cNvSpPr>
                <a:spLocks noChangeShapeType="1"/>
              </p:cNvSpPr>
              <p:nvPr/>
            </p:nvSpPr>
            <p:spPr bwMode="auto">
              <a:xfrm flipH="1">
                <a:off x="6642" y="3898"/>
                <a:ext cx="205" cy="1"/>
              </a:xfrm>
              <a:prstGeom prst="line">
                <a:avLst/>
              </a:prstGeom>
              <a:noFill/>
              <a:ln w="9525">
                <a:solidFill>
                  <a:srgbClr val="000000"/>
                </a:solidFill>
                <a:round/>
                <a:headEnd/>
                <a:tailEnd type="triangle" w="med" len="med"/>
              </a:ln>
            </p:spPr>
            <p:txBody>
              <a:bodyPr/>
              <a:lstStyle/>
              <a:p>
                <a:endParaRPr lang="es-ES_tradnl"/>
              </a:p>
            </p:txBody>
          </p:sp>
          <p:sp>
            <p:nvSpPr>
              <p:cNvPr id="22572" name="Line 21"/>
              <p:cNvSpPr>
                <a:spLocks noChangeShapeType="1"/>
              </p:cNvSpPr>
              <p:nvPr/>
            </p:nvSpPr>
            <p:spPr bwMode="auto">
              <a:xfrm flipV="1">
                <a:off x="6230" y="1841"/>
                <a:ext cx="1" cy="1233"/>
              </a:xfrm>
              <a:prstGeom prst="line">
                <a:avLst/>
              </a:prstGeom>
              <a:noFill/>
              <a:ln w="9525">
                <a:solidFill>
                  <a:srgbClr val="000000"/>
                </a:solidFill>
                <a:prstDash val="dash"/>
                <a:round/>
                <a:headEnd/>
                <a:tailEnd/>
              </a:ln>
            </p:spPr>
            <p:txBody>
              <a:bodyPr/>
              <a:lstStyle/>
              <a:p>
                <a:endParaRPr lang="es-ES_tradnl"/>
              </a:p>
            </p:txBody>
          </p:sp>
          <p:sp>
            <p:nvSpPr>
              <p:cNvPr id="22573" name="Text Box 20"/>
              <p:cNvSpPr txBox="1">
                <a:spLocks noChangeArrowheads="1"/>
              </p:cNvSpPr>
              <p:nvPr/>
            </p:nvSpPr>
            <p:spPr bwMode="auto">
              <a:xfrm>
                <a:off x="6538" y="3075"/>
                <a:ext cx="207" cy="617"/>
              </a:xfrm>
              <a:prstGeom prst="rect">
                <a:avLst/>
              </a:prstGeom>
              <a:noFill/>
              <a:ln w="19050">
                <a:solidFill>
                  <a:srgbClr val="000000"/>
                </a:solidFill>
                <a:miter lim="800000"/>
                <a:headEnd/>
                <a:tailEnd/>
              </a:ln>
            </p:spPr>
            <p:txBody>
              <a:bodyPr/>
              <a:lstStyle/>
              <a:p>
                <a:r>
                  <a:rPr lang="es-ES" sz="600" b="1">
                    <a:ea typeface="Times New Roman" pitchFamily="18" charset="0"/>
                    <a:cs typeface="Arial" charset="0"/>
                  </a:rPr>
                  <a:t>1</a:t>
                </a:r>
                <a:endParaRPr lang="es-ES">
                  <a:ea typeface="Times New Roman" pitchFamily="18" charset="0"/>
                  <a:cs typeface="Arial" charset="0"/>
                </a:endParaRPr>
              </a:p>
            </p:txBody>
          </p:sp>
          <p:sp>
            <p:nvSpPr>
              <p:cNvPr id="22574" name="Line 19"/>
              <p:cNvSpPr>
                <a:spLocks noChangeShapeType="1"/>
              </p:cNvSpPr>
              <p:nvPr/>
            </p:nvSpPr>
            <p:spPr bwMode="auto">
              <a:xfrm>
                <a:off x="6230" y="1635"/>
                <a:ext cx="2777" cy="1"/>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22575" name="Line 18"/>
              <p:cNvSpPr>
                <a:spLocks noChangeShapeType="1"/>
              </p:cNvSpPr>
              <p:nvPr/>
            </p:nvSpPr>
            <p:spPr bwMode="auto">
              <a:xfrm flipV="1">
                <a:off x="9007" y="1532"/>
                <a:ext cx="1" cy="1543"/>
              </a:xfrm>
              <a:prstGeom prst="line">
                <a:avLst/>
              </a:prstGeom>
              <a:noFill/>
              <a:ln w="9525">
                <a:solidFill>
                  <a:srgbClr val="000000"/>
                </a:solidFill>
                <a:round/>
                <a:headEnd/>
                <a:tailEnd/>
              </a:ln>
            </p:spPr>
            <p:txBody>
              <a:bodyPr/>
              <a:lstStyle/>
              <a:p>
                <a:endParaRPr lang="es-ES_tradnl"/>
              </a:p>
            </p:txBody>
          </p:sp>
          <p:sp>
            <p:nvSpPr>
              <p:cNvPr id="22576" name="Line 17"/>
              <p:cNvSpPr>
                <a:spLocks noChangeShapeType="1"/>
              </p:cNvSpPr>
              <p:nvPr/>
            </p:nvSpPr>
            <p:spPr bwMode="auto">
              <a:xfrm flipH="1">
                <a:off x="3453" y="1635"/>
                <a:ext cx="2777" cy="1"/>
              </a:xfrm>
              <a:prstGeom prst="line">
                <a:avLst/>
              </a:prstGeom>
              <a:noFill/>
              <a:ln w="9525">
                <a:solidFill>
                  <a:srgbClr val="000000"/>
                </a:solidFill>
                <a:round/>
                <a:headEnd type="triangle" w="med" len="med"/>
                <a:tailEnd type="triangle" w="med" len="med"/>
              </a:ln>
            </p:spPr>
            <p:txBody>
              <a:bodyPr/>
              <a:lstStyle/>
              <a:p>
                <a:endParaRPr lang="es-ES_tradnl"/>
              </a:p>
            </p:txBody>
          </p:sp>
          <p:sp>
            <p:nvSpPr>
              <p:cNvPr id="22577" name="Text Box 16"/>
              <p:cNvSpPr txBox="1">
                <a:spLocks noChangeArrowheads="1"/>
              </p:cNvSpPr>
              <p:nvPr/>
            </p:nvSpPr>
            <p:spPr bwMode="auto">
              <a:xfrm>
                <a:off x="4482" y="1430"/>
                <a:ext cx="1027" cy="410"/>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250 MHz</a:t>
                </a:r>
                <a:endParaRPr lang="es-ES">
                  <a:ea typeface="Times New Roman" pitchFamily="18" charset="0"/>
                  <a:cs typeface="Arial" charset="0"/>
                </a:endParaRPr>
              </a:p>
            </p:txBody>
          </p:sp>
          <p:sp>
            <p:nvSpPr>
              <p:cNvPr id="22578" name="Text Box 15"/>
              <p:cNvSpPr txBox="1">
                <a:spLocks noChangeArrowheads="1"/>
              </p:cNvSpPr>
              <p:nvPr/>
            </p:nvSpPr>
            <p:spPr bwMode="auto">
              <a:xfrm>
                <a:off x="7362" y="1430"/>
                <a:ext cx="1028" cy="408"/>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250 MHz</a:t>
                </a:r>
                <a:endParaRPr lang="es-ES">
                  <a:ea typeface="Times New Roman" pitchFamily="18" charset="0"/>
                  <a:cs typeface="Arial" charset="0"/>
                </a:endParaRPr>
              </a:p>
            </p:txBody>
          </p:sp>
          <p:sp>
            <p:nvSpPr>
              <p:cNvPr id="22579" name="Line 14"/>
              <p:cNvSpPr>
                <a:spLocks noChangeShapeType="1"/>
              </p:cNvSpPr>
              <p:nvPr/>
            </p:nvSpPr>
            <p:spPr bwMode="auto">
              <a:xfrm flipV="1">
                <a:off x="3453" y="1532"/>
                <a:ext cx="1" cy="1542"/>
              </a:xfrm>
              <a:prstGeom prst="line">
                <a:avLst/>
              </a:prstGeom>
              <a:noFill/>
              <a:ln w="9525">
                <a:solidFill>
                  <a:srgbClr val="000000"/>
                </a:solidFill>
                <a:round/>
                <a:headEnd/>
                <a:tailEnd/>
              </a:ln>
            </p:spPr>
            <p:txBody>
              <a:bodyPr/>
              <a:lstStyle/>
              <a:p>
                <a:endParaRPr lang="es-ES_tradnl"/>
              </a:p>
            </p:txBody>
          </p:sp>
          <p:sp>
            <p:nvSpPr>
              <p:cNvPr id="22580" name="Line 13"/>
              <p:cNvSpPr>
                <a:spLocks noChangeShapeType="1"/>
              </p:cNvSpPr>
              <p:nvPr/>
            </p:nvSpPr>
            <p:spPr bwMode="auto">
              <a:xfrm flipV="1">
                <a:off x="6230" y="1532"/>
                <a:ext cx="0" cy="309"/>
              </a:xfrm>
              <a:prstGeom prst="line">
                <a:avLst/>
              </a:prstGeom>
              <a:noFill/>
              <a:ln w="9525">
                <a:solidFill>
                  <a:srgbClr val="000000"/>
                </a:solidFill>
                <a:round/>
                <a:headEnd/>
                <a:tailEnd/>
              </a:ln>
            </p:spPr>
            <p:txBody>
              <a:bodyPr/>
              <a:lstStyle/>
              <a:p>
                <a:endParaRPr lang="es-ES_tradnl"/>
              </a:p>
            </p:txBody>
          </p:sp>
          <p:sp>
            <p:nvSpPr>
              <p:cNvPr id="22581" name="Text Box 12"/>
              <p:cNvSpPr txBox="1">
                <a:spLocks noChangeArrowheads="1"/>
              </p:cNvSpPr>
              <p:nvPr/>
            </p:nvSpPr>
            <p:spPr bwMode="auto">
              <a:xfrm>
                <a:off x="4482" y="915"/>
                <a:ext cx="1235" cy="412"/>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Transmisión</a:t>
                </a:r>
                <a:endParaRPr lang="es-ES">
                  <a:ea typeface="Times New Roman" pitchFamily="18" charset="0"/>
                  <a:cs typeface="Arial" charset="0"/>
                </a:endParaRPr>
              </a:p>
            </p:txBody>
          </p:sp>
          <p:sp>
            <p:nvSpPr>
              <p:cNvPr id="22582" name="Text Box 11"/>
              <p:cNvSpPr txBox="1">
                <a:spLocks noChangeArrowheads="1"/>
              </p:cNvSpPr>
              <p:nvPr/>
            </p:nvSpPr>
            <p:spPr bwMode="auto">
              <a:xfrm>
                <a:off x="7156" y="915"/>
                <a:ext cx="1236" cy="411"/>
              </a:xfrm>
              <a:prstGeom prst="rect">
                <a:avLst/>
              </a:prstGeom>
              <a:solidFill>
                <a:srgbClr val="FFFFFF"/>
              </a:solidFill>
              <a:ln w="9525">
                <a:noFill/>
                <a:miter lim="800000"/>
                <a:headEnd/>
                <a:tailEnd/>
              </a:ln>
            </p:spPr>
            <p:txBody>
              <a:bodyPr/>
              <a:lstStyle/>
              <a:p>
                <a:r>
                  <a:rPr lang="es-ES" sz="1000">
                    <a:ea typeface="Times New Roman" pitchFamily="18" charset="0"/>
                    <a:cs typeface="Arial" charset="0"/>
                  </a:rPr>
                  <a:t>Recepción</a:t>
                </a:r>
                <a:endParaRPr lang="es-ES">
                  <a:ea typeface="Times New Roman" pitchFamily="18" charset="0"/>
                  <a:cs typeface="Arial" charset="0"/>
                </a:endParaRPr>
              </a:p>
            </p:txBody>
          </p:sp>
          <p:sp>
            <p:nvSpPr>
              <p:cNvPr id="22583" name="Line 10"/>
              <p:cNvSpPr>
                <a:spLocks noChangeShapeType="1"/>
              </p:cNvSpPr>
              <p:nvPr/>
            </p:nvSpPr>
            <p:spPr bwMode="auto">
              <a:xfrm>
                <a:off x="3042" y="2664"/>
                <a:ext cx="514" cy="1"/>
              </a:xfrm>
              <a:prstGeom prst="line">
                <a:avLst/>
              </a:prstGeom>
              <a:noFill/>
              <a:ln w="9525">
                <a:solidFill>
                  <a:srgbClr val="000000"/>
                </a:solidFill>
                <a:round/>
                <a:headEnd/>
                <a:tailEnd type="triangle" w="med" len="med"/>
              </a:ln>
            </p:spPr>
            <p:txBody>
              <a:bodyPr/>
              <a:lstStyle/>
              <a:p>
                <a:endParaRPr lang="es-ES_tradnl"/>
              </a:p>
            </p:txBody>
          </p:sp>
          <p:sp>
            <p:nvSpPr>
              <p:cNvPr id="22584" name="Line 9"/>
              <p:cNvSpPr>
                <a:spLocks noChangeShapeType="1"/>
              </p:cNvSpPr>
              <p:nvPr/>
            </p:nvSpPr>
            <p:spPr bwMode="auto">
              <a:xfrm>
                <a:off x="3042" y="2664"/>
                <a:ext cx="1" cy="2469"/>
              </a:xfrm>
              <a:prstGeom prst="line">
                <a:avLst/>
              </a:prstGeom>
              <a:noFill/>
              <a:ln w="9525">
                <a:solidFill>
                  <a:srgbClr val="000000"/>
                </a:solidFill>
                <a:round/>
                <a:headEnd/>
                <a:tailEnd/>
              </a:ln>
            </p:spPr>
            <p:txBody>
              <a:bodyPr/>
              <a:lstStyle/>
              <a:p>
                <a:endParaRPr lang="es-ES_tradnl"/>
              </a:p>
            </p:txBody>
          </p:sp>
          <p:sp>
            <p:nvSpPr>
              <p:cNvPr id="22585" name="Line 8"/>
              <p:cNvSpPr>
                <a:spLocks noChangeShapeType="1"/>
              </p:cNvSpPr>
              <p:nvPr/>
            </p:nvSpPr>
            <p:spPr bwMode="auto">
              <a:xfrm flipH="1">
                <a:off x="6745" y="3384"/>
                <a:ext cx="205" cy="1"/>
              </a:xfrm>
              <a:prstGeom prst="line">
                <a:avLst/>
              </a:prstGeom>
              <a:noFill/>
              <a:ln w="9525">
                <a:solidFill>
                  <a:srgbClr val="000000"/>
                </a:solidFill>
                <a:round/>
                <a:headEnd/>
                <a:tailEnd type="triangle" w="med" len="med"/>
              </a:ln>
            </p:spPr>
            <p:txBody>
              <a:bodyPr/>
              <a:lstStyle/>
              <a:p>
                <a:endParaRPr lang="es-ES_tradnl"/>
              </a:p>
            </p:txBody>
          </p:sp>
          <p:sp>
            <p:nvSpPr>
              <p:cNvPr id="22586" name="Line 7"/>
              <p:cNvSpPr>
                <a:spLocks noChangeShapeType="1"/>
              </p:cNvSpPr>
              <p:nvPr/>
            </p:nvSpPr>
            <p:spPr bwMode="auto">
              <a:xfrm flipH="1">
                <a:off x="6950" y="3384"/>
                <a:ext cx="1" cy="1749"/>
              </a:xfrm>
              <a:prstGeom prst="line">
                <a:avLst/>
              </a:prstGeom>
              <a:noFill/>
              <a:ln w="9525">
                <a:solidFill>
                  <a:srgbClr val="000000"/>
                </a:solidFill>
                <a:round/>
                <a:headEnd/>
                <a:tailEnd/>
              </a:ln>
            </p:spPr>
            <p:txBody>
              <a:bodyPr/>
              <a:lstStyle/>
              <a:p>
                <a:endParaRPr lang="es-ES_tradnl"/>
              </a:p>
            </p:txBody>
          </p:sp>
          <p:sp>
            <p:nvSpPr>
              <p:cNvPr id="22587" name="Text Box 6"/>
              <p:cNvSpPr txBox="1">
                <a:spLocks noChangeArrowheads="1"/>
              </p:cNvSpPr>
              <p:nvPr/>
            </p:nvSpPr>
            <p:spPr bwMode="auto">
              <a:xfrm>
                <a:off x="3556" y="4927"/>
                <a:ext cx="2777" cy="618"/>
              </a:xfrm>
              <a:prstGeom prst="rect">
                <a:avLst/>
              </a:prstGeom>
              <a:solidFill>
                <a:srgbClr val="FFFFFF"/>
              </a:solidFill>
              <a:ln w="9525">
                <a:noFill/>
                <a:miter lim="800000"/>
                <a:headEnd/>
                <a:tailEnd/>
              </a:ln>
            </p:spPr>
            <p:txBody>
              <a:bodyPr/>
              <a:lstStyle/>
              <a:p>
                <a:pPr algn="ctr"/>
                <a:r>
                  <a:rPr lang="es-ES" sz="1000">
                    <a:ea typeface="Times New Roman" pitchFamily="18" charset="0"/>
                    <a:cs typeface="Arial" charset="0"/>
                  </a:rPr>
                  <a:t>Par de frecuencias del radio canal con polarizaciones diferentes.</a:t>
                </a:r>
                <a:endParaRPr lang="es-ES">
                  <a:ea typeface="Times New Roman" pitchFamily="18" charset="0"/>
                  <a:cs typeface="Arial" charset="0"/>
                </a:endParaRPr>
              </a:p>
            </p:txBody>
          </p:sp>
          <p:sp>
            <p:nvSpPr>
              <p:cNvPr id="22588" name="Line 5"/>
              <p:cNvSpPr>
                <a:spLocks noChangeShapeType="1"/>
              </p:cNvSpPr>
              <p:nvPr/>
            </p:nvSpPr>
            <p:spPr bwMode="auto">
              <a:xfrm>
                <a:off x="3042" y="5133"/>
                <a:ext cx="411" cy="0"/>
              </a:xfrm>
              <a:prstGeom prst="line">
                <a:avLst/>
              </a:prstGeom>
              <a:noFill/>
              <a:ln w="9525">
                <a:solidFill>
                  <a:srgbClr val="000000"/>
                </a:solidFill>
                <a:round/>
                <a:headEnd/>
                <a:tailEnd/>
              </a:ln>
            </p:spPr>
            <p:txBody>
              <a:bodyPr/>
              <a:lstStyle/>
              <a:p>
                <a:endParaRPr lang="es-ES_tradnl"/>
              </a:p>
            </p:txBody>
          </p:sp>
          <p:sp>
            <p:nvSpPr>
              <p:cNvPr id="22589" name="Line 4"/>
              <p:cNvSpPr>
                <a:spLocks noChangeShapeType="1"/>
              </p:cNvSpPr>
              <p:nvPr/>
            </p:nvSpPr>
            <p:spPr bwMode="auto">
              <a:xfrm>
                <a:off x="6230" y="5133"/>
                <a:ext cx="720" cy="0"/>
              </a:xfrm>
              <a:prstGeom prst="line">
                <a:avLst/>
              </a:prstGeom>
              <a:noFill/>
              <a:ln w="9525">
                <a:solidFill>
                  <a:srgbClr val="000000"/>
                </a:solidFill>
                <a:round/>
                <a:headEnd/>
                <a:tailEnd/>
              </a:ln>
            </p:spPr>
            <p:txBody>
              <a:bodyPr/>
              <a:lstStyle/>
              <a:p>
                <a:endParaRPr lang="es-ES_tradnl"/>
              </a:p>
            </p:txBody>
          </p:sp>
          <p:sp>
            <p:nvSpPr>
              <p:cNvPr id="22590" name="Line 3"/>
              <p:cNvSpPr>
                <a:spLocks noChangeShapeType="1"/>
              </p:cNvSpPr>
              <p:nvPr/>
            </p:nvSpPr>
            <p:spPr bwMode="auto">
              <a:xfrm>
                <a:off x="4276" y="3075"/>
                <a:ext cx="1" cy="1132"/>
              </a:xfrm>
              <a:prstGeom prst="line">
                <a:avLst/>
              </a:prstGeom>
              <a:noFill/>
              <a:ln w="9525">
                <a:solidFill>
                  <a:srgbClr val="000000"/>
                </a:solidFill>
                <a:round/>
                <a:headEnd/>
                <a:tailEnd/>
              </a:ln>
            </p:spPr>
            <p:txBody>
              <a:bodyPr/>
              <a:lstStyle/>
              <a:p>
                <a:endParaRPr lang="es-ES_tradnl"/>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ad1[1]"/>
          <p:cNvPicPr>
            <a:picLocks noChangeAspect="1" noChangeArrowheads="1" noCrop="1"/>
          </p:cNvPicPr>
          <p:nvPr/>
        </p:nvPicPr>
        <p:blipFill>
          <a:blip r:embed="rId2" cstate="print"/>
          <a:srcRect/>
          <a:stretch>
            <a:fillRect/>
          </a:stretch>
        </p:blipFill>
        <p:spPr bwMode="auto">
          <a:xfrm>
            <a:off x="468313" y="404813"/>
            <a:ext cx="719137" cy="863600"/>
          </a:xfrm>
          <a:prstGeom prst="rect">
            <a:avLst/>
          </a:prstGeom>
          <a:ln>
            <a:noFill/>
          </a:ln>
          <a:effectLst>
            <a:outerShdw blurRad="292100" dist="139700" dir="2700000" algn="tl" rotWithShape="0">
              <a:srgbClr val="333333">
                <a:alpha val="65000"/>
              </a:srgbClr>
            </a:outerShdw>
          </a:effectLst>
        </p:spPr>
      </p:pic>
      <p:sp>
        <p:nvSpPr>
          <p:cNvPr id="23554" name="Rectangle 6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_tradnl">
              <a:cs typeface="Arial" charset="0"/>
            </a:endParaRPr>
          </a:p>
        </p:txBody>
      </p:sp>
      <p:sp>
        <p:nvSpPr>
          <p:cNvPr id="28740" name="Rectangle 68"/>
          <p:cNvSpPr>
            <a:spLocks noChangeArrowheads="1"/>
          </p:cNvSpPr>
          <p:nvPr/>
        </p:nvSpPr>
        <p:spPr bwMode="auto">
          <a:xfrm>
            <a:off x="1116013" y="2867025"/>
            <a:ext cx="679450" cy="447675"/>
          </a:xfrm>
          <a:prstGeom prst="rect">
            <a:avLst/>
          </a:prstGeom>
          <a:solidFill>
            <a:srgbClr val="FFFF00"/>
          </a:solidFill>
          <a:ln w="12700">
            <a:solidFill>
              <a:srgbClr val="000000"/>
            </a:solidFill>
            <a:miter lim="800000"/>
            <a:headEnd/>
            <a:tailEnd/>
          </a:ln>
        </p:spPr>
        <p:txBody>
          <a:bodyPr lIns="12700" tIns="12700" rIns="12700" bIns="12700"/>
          <a:lstStyle/>
          <a:p>
            <a:pPr algn="ctr">
              <a:defRPr/>
            </a:pPr>
            <a:r>
              <a:rPr lang="es-ES_tradnl" sz="1000" dirty="0" err="1">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proc</a:t>
            </a: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 de señal</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39" name="Rectangle 67"/>
          <p:cNvSpPr>
            <a:spLocks noChangeArrowheads="1"/>
          </p:cNvSpPr>
          <p:nvPr/>
        </p:nvSpPr>
        <p:spPr bwMode="auto">
          <a:xfrm>
            <a:off x="5189538" y="2867025"/>
            <a:ext cx="679450" cy="447675"/>
          </a:xfrm>
          <a:prstGeom prst="rect">
            <a:avLst/>
          </a:prstGeom>
          <a:solidFill>
            <a:schemeClr val="accent4">
              <a:lumMod val="75000"/>
            </a:schemeClr>
          </a:solidFill>
          <a:ln w="9525">
            <a:solidFill>
              <a:srgbClr val="000000"/>
            </a:solidFill>
            <a:miter lim="800000"/>
            <a:headEnd/>
            <a:tailEnd/>
          </a:ln>
        </p:spPr>
        <p:txBody>
          <a:bodyPr lIns="12700" tIns="12700" rIns="12700" bIns="12700"/>
          <a:lstStyle/>
          <a:p>
            <a:pPr algn="ctr">
              <a:defRPr/>
            </a:pPr>
            <a:r>
              <a:rPr lang="es-ES_tradnl" sz="100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Filtro</a:t>
            </a:r>
            <a:endParaRPr lang="es-ES_tradnl">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38" name="Rectangle 66"/>
          <p:cNvSpPr>
            <a:spLocks noChangeArrowheads="1"/>
          </p:cNvSpPr>
          <p:nvPr/>
        </p:nvSpPr>
        <p:spPr bwMode="auto">
          <a:xfrm>
            <a:off x="2133600" y="2867025"/>
            <a:ext cx="679450" cy="447675"/>
          </a:xfrm>
          <a:prstGeom prst="rect">
            <a:avLst/>
          </a:prstGeom>
          <a:solidFill>
            <a:srgbClr val="92D050"/>
          </a:solidFill>
          <a:ln w="9525">
            <a:solidFill>
              <a:srgbClr val="000000"/>
            </a:solidFill>
            <a:miter lim="800000"/>
            <a:headEnd/>
            <a:tailEnd/>
          </a:ln>
        </p:spPr>
        <p:txBody>
          <a:bodyPr lIns="12700" tIns="12700" rIns="12700" bIns="12700"/>
          <a:lstStyle/>
          <a:p>
            <a:pPr algn="ctr">
              <a:defRPr/>
            </a:pPr>
            <a:r>
              <a:rPr lang="es-ES_tradnl" sz="100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Mod. en FI</a:t>
            </a:r>
            <a:endParaRPr lang="es-ES_tradnl">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37" name="Rectangle 65"/>
          <p:cNvSpPr>
            <a:spLocks noChangeArrowheads="1"/>
          </p:cNvSpPr>
          <p:nvPr/>
        </p:nvSpPr>
        <p:spPr bwMode="auto">
          <a:xfrm>
            <a:off x="4170363" y="2867025"/>
            <a:ext cx="679450" cy="447675"/>
          </a:xfrm>
          <a:prstGeom prst="rect">
            <a:avLst/>
          </a:prstGeom>
          <a:solidFill>
            <a:srgbClr val="00B0F0"/>
          </a:solidFill>
          <a:ln w="9525">
            <a:solidFill>
              <a:srgbClr val="000000"/>
            </a:solidFill>
            <a:miter lim="800000"/>
            <a:headEnd/>
            <a:tailEnd/>
          </a:ln>
        </p:spPr>
        <p:txBody>
          <a:bodyPr lIns="12700" tIns="12700" rIns="12700" bIns="12700"/>
          <a:lstStyle/>
          <a:p>
            <a:pPr algn="ctr">
              <a:defRPr/>
            </a:pPr>
            <a:r>
              <a:rPr lang="es-ES_tradnl" sz="1000" dirty="0" err="1">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Ampl</a:t>
            </a: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 de  potencia</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36" name="Rectangle 64"/>
          <p:cNvSpPr>
            <a:spLocks noChangeArrowheads="1"/>
          </p:cNvSpPr>
          <p:nvPr/>
        </p:nvSpPr>
        <p:spPr bwMode="auto">
          <a:xfrm>
            <a:off x="3152775" y="2867025"/>
            <a:ext cx="679450" cy="447675"/>
          </a:xfrm>
          <a:prstGeom prst="rect">
            <a:avLst/>
          </a:prstGeom>
          <a:solidFill>
            <a:srgbClr val="00B050"/>
          </a:solidFill>
          <a:ln w="9525">
            <a:solidFill>
              <a:srgbClr val="000000"/>
            </a:solidFill>
            <a:miter lim="800000"/>
            <a:headEnd/>
            <a:tailEnd/>
          </a:ln>
        </p:spPr>
        <p:txBody>
          <a:bodyPr lIns="12700" tIns="12700" rIns="12700" bIns="12700"/>
          <a:lstStyle/>
          <a:p>
            <a:pPr algn="ctr">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up</a:t>
            </a:r>
            <a:endParaRPr lang="es-ES_tradnl" sz="800" dirty="0">
              <a:effectLst>
                <a:outerShdw blurRad="50800" dist="38100" dir="18900000" algn="bl" rotWithShape="0">
                  <a:prstClr val="black">
                    <a:alpha val="40000"/>
                  </a:prstClr>
                </a:outerShdw>
              </a:effectLst>
              <a:latin typeface="Arial" pitchFamily="34" charset="0"/>
              <a:cs typeface="Arial" pitchFamily="34" charset="0"/>
            </a:endParaRPr>
          </a:p>
          <a:p>
            <a:pPr algn="ctr" eaLnBrk="0" hangingPunct="0">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converter</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35" name="Oval 63"/>
          <p:cNvSpPr>
            <a:spLocks noChangeArrowheads="1"/>
          </p:cNvSpPr>
          <p:nvPr/>
        </p:nvSpPr>
        <p:spPr bwMode="auto">
          <a:xfrm>
            <a:off x="6207125" y="2978150"/>
            <a:ext cx="227013" cy="223838"/>
          </a:xfrm>
          <a:prstGeom prst="ellipse">
            <a:avLst/>
          </a:prstGeom>
          <a:solidFill>
            <a:srgbClr val="FF33CC"/>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34" name="Oval 62"/>
          <p:cNvSpPr>
            <a:spLocks noChangeArrowheads="1"/>
          </p:cNvSpPr>
          <p:nvPr/>
        </p:nvSpPr>
        <p:spPr bwMode="auto">
          <a:xfrm>
            <a:off x="7451725" y="2530475"/>
            <a:ext cx="227013" cy="225425"/>
          </a:xfrm>
          <a:prstGeom prst="ellipse">
            <a:avLst/>
          </a:prstGeom>
          <a:solidFill>
            <a:srgbClr val="0099CC"/>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33" name="Oval 61"/>
          <p:cNvSpPr>
            <a:spLocks noChangeArrowheads="1"/>
          </p:cNvSpPr>
          <p:nvPr/>
        </p:nvSpPr>
        <p:spPr bwMode="auto">
          <a:xfrm>
            <a:off x="6207125" y="3425825"/>
            <a:ext cx="227013" cy="223838"/>
          </a:xfrm>
          <a:prstGeom prst="ellipse">
            <a:avLst/>
          </a:prstGeom>
          <a:solidFill>
            <a:srgbClr val="FF33CC"/>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32" name="Oval 60"/>
          <p:cNvSpPr>
            <a:spLocks noChangeArrowheads="1"/>
          </p:cNvSpPr>
          <p:nvPr/>
        </p:nvSpPr>
        <p:spPr bwMode="auto">
          <a:xfrm>
            <a:off x="6207125" y="3984625"/>
            <a:ext cx="227013" cy="225425"/>
          </a:xfrm>
          <a:prstGeom prst="ellipse">
            <a:avLst/>
          </a:prstGeom>
          <a:solidFill>
            <a:srgbClr val="99CC00"/>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31" name="Oval 59"/>
          <p:cNvSpPr>
            <a:spLocks noChangeArrowheads="1"/>
          </p:cNvSpPr>
          <p:nvPr/>
        </p:nvSpPr>
        <p:spPr bwMode="auto">
          <a:xfrm>
            <a:off x="6659563" y="2530475"/>
            <a:ext cx="227012" cy="225425"/>
          </a:xfrm>
          <a:prstGeom prst="ellipse">
            <a:avLst/>
          </a:prstGeom>
          <a:solidFill>
            <a:srgbClr val="0099CC"/>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30" name="Oval 58"/>
          <p:cNvSpPr>
            <a:spLocks noChangeArrowheads="1"/>
          </p:cNvSpPr>
          <p:nvPr/>
        </p:nvSpPr>
        <p:spPr bwMode="auto">
          <a:xfrm>
            <a:off x="7791450" y="2978150"/>
            <a:ext cx="227013" cy="223838"/>
          </a:xfrm>
          <a:prstGeom prst="ellipse">
            <a:avLst/>
          </a:prstGeom>
          <a:solidFill>
            <a:srgbClr val="FF33CC"/>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9" name="Oval 57"/>
          <p:cNvSpPr>
            <a:spLocks noChangeArrowheads="1"/>
          </p:cNvSpPr>
          <p:nvPr/>
        </p:nvSpPr>
        <p:spPr bwMode="auto">
          <a:xfrm>
            <a:off x="7791450" y="3425825"/>
            <a:ext cx="227013" cy="223838"/>
          </a:xfrm>
          <a:prstGeom prst="ellipse">
            <a:avLst/>
          </a:prstGeom>
          <a:solidFill>
            <a:srgbClr val="FF33CC"/>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8" name="Line 56"/>
          <p:cNvSpPr>
            <a:spLocks noChangeShapeType="1"/>
          </p:cNvSpPr>
          <p:nvPr/>
        </p:nvSpPr>
        <p:spPr bwMode="auto">
          <a:xfrm>
            <a:off x="1793875" y="3089275"/>
            <a:ext cx="341313"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7" name="Line 55"/>
          <p:cNvSpPr>
            <a:spLocks noChangeShapeType="1"/>
          </p:cNvSpPr>
          <p:nvPr/>
        </p:nvSpPr>
        <p:spPr bwMode="auto">
          <a:xfrm>
            <a:off x="2813050" y="3089275"/>
            <a:ext cx="339725"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6" name="Line 54"/>
          <p:cNvSpPr>
            <a:spLocks noChangeShapeType="1"/>
          </p:cNvSpPr>
          <p:nvPr/>
        </p:nvSpPr>
        <p:spPr bwMode="auto">
          <a:xfrm>
            <a:off x="3830638" y="3089275"/>
            <a:ext cx="341312"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5" name="Line 53"/>
          <p:cNvSpPr>
            <a:spLocks noChangeShapeType="1"/>
          </p:cNvSpPr>
          <p:nvPr/>
        </p:nvSpPr>
        <p:spPr bwMode="auto">
          <a:xfrm>
            <a:off x="4849813" y="3089275"/>
            <a:ext cx="339725"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4" name="Line 52"/>
          <p:cNvSpPr>
            <a:spLocks noChangeShapeType="1"/>
          </p:cNvSpPr>
          <p:nvPr/>
        </p:nvSpPr>
        <p:spPr bwMode="auto">
          <a:xfrm>
            <a:off x="5867400" y="3089275"/>
            <a:ext cx="339725"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3" name="Line 51"/>
          <p:cNvSpPr>
            <a:spLocks noChangeShapeType="1"/>
          </p:cNvSpPr>
          <p:nvPr/>
        </p:nvSpPr>
        <p:spPr bwMode="auto">
          <a:xfrm>
            <a:off x="5867400" y="3536950"/>
            <a:ext cx="339725"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2" name="Line 50"/>
          <p:cNvSpPr>
            <a:spLocks noChangeShapeType="1"/>
          </p:cNvSpPr>
          <p:nvPr/>
        </p:nvSpPr>
        <p:spPr bwMode="auto">
          <a:xfrm>
            <a:off x="6319838" y="2643188"/>
            <a:ext cx="341312" cy="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1" name="Line 49"/>
          <p:cNvSpPr>
            <a:spLocks noChangeShapeType="1"/>
          </p:cNvSpPr>
          <p:nvPr/>
        </p:nvSpPr>
        <p:spPr bwMode="auto">
          <a:xfrm flipV="1">
            <a:off x="6319838" y="2643188"/>
            <a:ext cx="1587" cy="334962"/>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20" name="Line 48"/>
          <p:cNvSpPr>
            <a:spLocks noChangeShapeType="1"/>
          </p:cNvSpPr>
          <p:nvPr/>
        </p:nvSpPr>
        <p:spPr bwMode="auto">
          <a:xfrm flipV="1">
            <a:off x="6319838" y="3201988"/>
            <a:ext cx="1587" cy="223837"/>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9" name="Line 47"/>
          <p:cNvSpPr>
            <a:spLocks noChangeShapeType="1"/>
          </p:cNvSpPr>
          <p:nvPr/>
        </p:nvSpPr>
        <p:spPr bwMode="auto">
          <a:xfrm flipV="1">
            <a:off x="6772275" y="1636713"/>
            <a:ext cx="1588" cy="895350"/>
          </a:xfrm>
          <a:prstGeom prst="line">
            <a:avLst/>
          </a:prstGeom>
          <a:noFill/>
          <a:ln w="12700">
            <a:solidFill>
              <a:srgbClr val="000000"/>
            </a:solidFill>
            <a:round/>
            <a:headEnd type="none" w="sm" len="sm"/>
            <a:tailEnd type="non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8" name="Oval 46"/>
          <p:cNvSpPr>
            <a:spLocks noChangeArrowheads="1"/>
          </p:cNvSpPr>
          <p:nvPr/>
        </p:nvSpPr>
        <p:spPr bwMode="auto">
          <a:xfrm>
            <a:off x="6772275" y="1412875"/>
            <a:ext cx="227013" cy="560388"/>
          </a:xfrm>
          <a:prstGeom prst="ellipse">
            <a:avLst/>
          </a:prstGeom>
          <a:solidFill>
            <a:srgbClr val="006600"/>
          </a:solidFill>
          <a:ln w="12700">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7" name="Oval 45"/>
          <p:cNvSpPr>
            <a:spLocks noChangeArrowheads="1"/>
          </p:cNvSpPr>
          <p:nvPr/>
        </p:nvSpPr>
        <p:spPr bwMode="auto">
          <a:xfrm>
            <a:off x="7339013" y="1412875"/>
            <a:ext cx="227012" cy="560388"/>
          </a:xfrm>
          <a:prstGeom prst="ellipse">
            <a:avLst/>
          </a:prstGeom>
          <a:solidFill>
            <a:srgbClr val="006600"/>
          </a:solidFill>
          <a:ln w="12700">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6" name="Line 44"/>
          <p:cNvSpPr>
            <a:spLocks noChangeShapeType="1"/>
          </p:cNvSpPr>
          <p:nvPr/>
        </p:nvSpPr>
        <p:spPr bwMode="auto">
          <a:xfrm>
            <a:off x="7564438" y="1636713"/>
            <a:ext cx="1587" cy="89535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5" name="Line 43"/>
          <p:cNvSpPr>
            <a:spLocks noChangeShapeType="1"/>
          </p:cNvSpPr>
          <p:nvPr/>
        </p:nvSpPr>
        <p:spPr bwMode="auto">
          <a:xfrm flipH="1">
            <a:off x="7224713" y="2643188"/>
            <a:ext cx="227012" cy="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4" name="Line 42"/>
          <p:cNvSpPr>
            <a:spLocks noChangeShapeType="1"/>
          </p:cNvSpPr>
          <p:nvPr/>
        </p:nvSpPr>
        <p:spPr bwMode="auto">
          <a:xfrm>
            <a:off x="7224713" y="2643188"/>
            <a:ext cx="1587" cy="145415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3" name="Line 41"/>
          <p:cNvSpPr>
            <a:spLocks noChangeShapeType="1"/>
          </p:cNvSpPr>
          <p:nvPr/>
        </p:nvSpPr>
        <p:spPr bwMode="auto">
          <a:xfrm flipH="1">
            <a:off x="6432550" y="4095750"/>
            <a:ext cx="793750"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2" name="Line 40"/>
          <p:cNvSpPr>
            <a:spLocks noChangeShapeType="1"/>
          </p:cNvSpPr>
          <p:nvPr/>
        </p:nvSpPr>
        <p:spPr bwMode="auto">
          <a:xfrm>
            <a:off x="7677150" y="2643188"/>
            <a:ext cx="228600" cy="0"/>
          </a:xfrm>
          <a:prstGeom prst="line">
            <a:avLst/>
          </a:prstGeom>
          <a:noFill/>
          <a:ln w="9525">
            <a:solidFill>
              <a:srgbClr val="000000"/>
            </a:solidFill>
            <a:round/>
            <a:headEnd type="triangle" w="sm" len="sm"/>
            <a:tailEnd type="non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1" name="Line 39"/>
          <p:cNvSpPr>
            <a:spLocks noChangeShapeType="1"/>
          </p:cNvSpPr>
          <p:nvPr/>
        </p:nvSpPr>
        <p:spPr bwMode="auto">
          <a:xfrm>
            <a:off x="7904163" y="2643188"/>
            <a:ext cx="1587" cy="334962"/>
          </a:xfrm>
          <a:prstGeom prst="line">
            <a:avLst/>
          </a:prstGeom>
          <a:noFill/>
          <a:ln w="9525">
            <a:solidFill>
              <a:srgbClr val="000000"/>
            </a:solidFill>
            <a:round/>
            <a:headEnd type="triangle" w="sm" len="sm"/>
            <a:tailEnd type="non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10" name="Line 38"/>
          <p:cNvSpPr>
            <a:spLocks noChangeShapeType="1"/>
          </p:cNvSpPr>
          <p:nvPr/>
        </p:nvSpPr>
        <p:spPr bwMode="auto">
          <a:xfrm flipV="1">
            <a:off x="7904163" y="3201988"/>
            <a:ext cx="1587" cy="223837"/>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09" name="Line 37"/>
          <p:cNvSpPr>
            <a:spLocks noChangeShapeType="1"/>
          </p:cNvSpPr>
          <p:nvPr/>
        </p:nvSpPr>
        <p:spPr bwMode="auto">
          <a:xfrm>
            <a:off x="8016875" y="3089275"/>
            <a:ext cx="227013" cy="1588"/>
          </a:xfrm>
          <a:prstGeom prst="line">
            <a:avLst/>
          </a:prstGeom>
          <a:noFill/>
          <a:ln w="9525">
            <a:solidFill>
              <a:srgbClr val="000000"/>
            </a:solidFill>
            <a:round/>
            <a:headEnd type="triangle" w="sm" len="sm"/>
            <a:tailEnd type="non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08" name="Line 36"/>
          <p:cNvSpPr>
            <a:spLocks noChangeShapeType="1"/>
          </p:cNvSpPr>
          <p:nvPr/>
        </p:nvSpPr>
        <p:spPr bwMode="auto">
          <a:xfrm flipH="1">
            <a:off x="8016875" y="3536950"/>
            <a:ext cx="227013"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07" name="Rectangle 35"/>
          <p:cNvSpPr>
            <a:spLocks noChangeArrowheads="1"/>
          </p:cNvSpPr>
          <p:nvPr/>
        </p:nvSpPr>
        <p:spPr bwMode="auto">
          <a:xfrm>
            <a:off x="5189538" y="3873500"/>
            <a:ext cx="679450" cy="447675"/>
          </a:xfrm>
          <a:prstGeom prst="rect">
            <a:avLst/>
          </a:prstGeom>
          <a:solidFill>
            <a:srgbClr val="FFFF00"/>
          </a:solidFill>
          <a:ln w="9525">
            <a:solidFill>
              <a:srgbClr val="000000"/>
            </a:solidFill>
            <a:miter lim="800000"/>
            <a:headEnd/>
            <a:tailEnd/>
          </a:ln>
        </p:spPr>
        <p:txBody>
          <a:bodyPr lIns="12700" tIns="12700" rIns="12700" bIns="12700"/>
          <a:lstStyle/>
          <a:p>
            <a:pPr algn="ctr">
              <a:defRPr/>
            </a:pPr>
            <a:r>
              <a:rPr lang="es-ES_tradnl" sz="100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Filtro</a:t>
            </a:r>
            <a:endParaRPr lang="es-ES_tradnl">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06" name="Rectangle 34"/>
          <p:cNvSpPr>
            <a:spLocks noChangeArrowheads="1"/>
          </p:cNvSpPr>
          <p:nvPr/>
        </p:nvSpPr>
        <p:spPr bwMode="auto">
          <a:xfrm>
            <a:off x="4397375" y="3873500"/>
            <a:ext cx="679450" cy="447675"/>
          </a:xfrm>
          <a:prstGeom prst="rect">
            <a:avLst/>
          </a:prstGeom>
          <a:solidFill>
            <a:srgbClr val="FFC000"/>
          </a:solidFill>
          <a:ln w="9525">
            <a:solidFill>
              <a:srgbClr val="000000"/>
            </a:solidFill>
            <a:miter lim="800000"/>
            <a:headEnd/>
            <a:tailEnd/>
          </a:ln>
        </p:spPr>
        <p:txBody>
          <a:bodyPr lIns="12700" tIns="12700" rIns="12700" bIns="12700"/>
          <a:lstStyle/>
          <a:p>
            <a:pPr algn="ctr">
              <a:defRPr/>
            </a:pPr>
            <a:r>
              <a:rPr lang="es-ES_tradnl" sz="100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Ampl. de RF</a:t>
            </a:r>
            <a:endParaRPr lang="es-ES_tradnl">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05" name="Rectangle 33"/>
          <p:cNvSpPr>
            <a:spLocks noChangeArrowheads="1"/>
          </p:cNvSpPr>
          <p:nvPr/>
        </p:nvSpPr>
        <p:spPr bwMode="auto">
          <a:xfrm>
            <a:off x="2813050" y="3873500"/>
            <a:ext cx="679450" cy="447675"/>
          </a:xfrm>
          <a:prstGeom prst="rect">
            <a:avLst/>
          </a:prstGeom>
          <a:solidFill>
            <a:srgbClr val="00FF00"/>
          </a:solidFill>
          <a:ln w="9525">
            <a:solidFill>
              <a:srgbClr val="000000"/>
            </a:solidFill>
            <a:miter lim="800000"/>
            <a:headEnd/>
            <a:tailEnd/>
          </a:ln>
        </p:spPr>
        <p:txBody>
          <a:bodyPr lIns="12700" tIns="12700" rIns="12700" bIns="12700"/>
          <a:lstStyle/>
          <a:p>
            <a:pPr algn="ctr">
              <a:defRPr/>
            </a:pPr>
            <a:r>
              <a:rPr lang="es-ES_tradnl" sz="1000" dirty="0" err="1">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Ampl</a:t>
            </a: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 de FI</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04" name="Rectangle 32"/>
          <p:cNvSpPr>
            <a:spLocks noChangeArrowheads="1"/>
          </p:cNvSpPr>
          <p:nvPr/>
        </p:nvSpPr>
        <p:spPr bwMode="auto">
          <a:xfrm>
            <a:off x="1228725" y="3873500"/>
            <a:ext cx="679450" cy="447675"/>
          </a:xfrm>
          <a:prstGeom prst="rect">
            <a:avLst/>
          </a:prstGeom>
          <a:solidFill>
            <a:srgbClr val="9933FF"/>
          </a:solidFill>
          <a:ln w="9525">
            <a:solidFill>
              <a:srgbClr val="000000"/>
            </a:solidFill>
            <a:miter lim="800000"/>
            <a:headEnd/>
            <a:tailEnd/>
          </a:ln>
        </p:spPr>
        <p:txBody>
          <a:bodyPr lIns="12700" tIns="12700" rIns="12700" bIns="12700"/>
          <a:lstStyle/>
          <a:p>
            <a:pPr algn="ctr">
              <a:defRPr/>
            </a:pPr>
            <a:r>
              <a:rPr lang="es-ES_tradnl" sz="1000" dirty="0" err="1">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proc</a:t>
            </a: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 de señal</a:t>
            </a:r>
            <a:endParaRPr lang="es-ES_tradnl" sz="800" dirty="0">
              <a:effectLst>
                <a:outerShdw blurRad="50800" dist="38100" dir="18900000" algn="bl" rotWithShape="0">
                  <a:prstClr val="black">
                    <a:alpha val="40000"/>
                  </a:prstClr>
                </a:outerShdw>
              </a:effectLst>
              <a:latin typeface="Arial" pitchFamily="34" charset="0"/>
              <a:cs typeface="Arial" pitchFamily="34" charset="0"/>
            </a:endParaRPr>
          </a:p>
          <a:p>
            <a:pPr eaLnBrk="0" hangingPunct="0">
              <a:defRPr/>
            </a:pP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03" name="Rectangle 31"/>
          <p:cNvSpPr>
            <a:spLocks noChangeArrowheads="1"/>
          </p:cNvSpPr>
          <p:nvPr/>
        </p:nvSpPr>
        <p:spPr bwMode="auto">
          <a:xfrm>
            <a:off x="2020888" y="3873500"/>
            <a:ext cx="679450" cy="447675"/>
          </a:xfrm>
          <a:prstGeom prst="rect">
            <a:avLst/>
          </a:prstGeom>
          <a:solidFill>
            <a:srgbClr val="66FFFF"/>
          </a:solidFill>
          <a:ln w="9525">
            <a:solidFill>
              <a:srgbClr val="000000"/>
            </a:solidFill>
            <a:miter lim="800000"/>
            <a:headEnd/>
            <a:tailEnd/>
          </a:ln>
        </p:spPr>
        <p:txBody>
          <a:bodyPr lIns="12700" tIns="12700" rIns="12700" bIns="12700"/>
          <a:lstStyle/>
          <a:p>
            <a:pPr algn="ctr">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Detector</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702" name="Line 30"/>
          <p:cNvSpPr>
            <a:spLocks noChangeShapeType="1"/>
          </p:cNvSpPr>
          <p:nvPr/>
        </p:nvSpPr>
        <p:spPr bwMode="auto">
          <a:xfrm flipH="1">
            <a:off x="5867400" y="4095750"/>
            <a:ext cx="339725"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701" name="Line 29"/>
          <p:cNvSpPr>
            <a:spLocks noChangeShapeType="1"/>
          </p:cNvSpPr>
          <p:nvPr/>
        </p:nvSpPr>
        <p:spPr bwMode="auto">
          <a:xfrm>
            <a:off x="7904163" y="3648075"/>
            <a:ext cx="1587" cy="225425"/>
          </a:xfrm>
          <a:prstGeom prst="line">
            <a:avLst/>
          </a:prstGeom>
          <a:noFill/>
          <a:ln w="6350">
            <a:solidFill>
              <a:srgbClr val="000000"/>
            </a:solidFill>
            <a:prstDash val="sysDot"/>
            <a:round/>
            <a:headEnd type="none" w="sm" len="sm"/>
            <a:tailEnd type="non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99" name="Line 27"/>
          <p:cNvSpPr>
            <a:spLocks noChangeShapeType="1"/>
          </p:cNvSpPr>
          <p:nvPr/>
        </p:nvSpPr>
        <p:spPr bwMode="auto">
          <a:xfrm>
            <a:off x="6886575" y="2643188"/>
            <a:ext cx="227013" cy="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98" name="Line 26"/>
          <p:cNvSpPr>
            <a:spLocks noChangeShapeType="1"/>
          </p:cNvSpPr>
          <p:nvPr/>
        </p:nvSpPr>
        <p:spPr bwMode="auto">
          <a:xfrm>
            <a:off x="7112000" y="2643188"/>
            <a:ext cx="1588" cy="111760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97" name="Rectangle 25"/>
          <p:cNvSpPr>
            <a:spLocks noChangeArrowheads="1"/>
          </p:cNvSpPr>
          <p:nvPr/>
        </p:nvSpPr>
        <p:spPr bwMode="auto">
          <a:xfrm>
            <a:off x="6546850" y="2754313"/>
            <a:ext cx="566738" cy="223837"/>
          </a:xfrm>
          <a:prstGeom prst="rect">
            <a:avLst/>
          </a:prstGeom>
          <a:noFill/>
          <a:ln w="9525">
            <a:noFill/>
            <a:miter lim="800000"/>
            <a:headEnd/>
            <a:tailEnd/>
          </a:ln>
        </p:spPr>
        <p:txBody>
          <a:bodyPr lIns="12700" tIns="12700" rIns="12700" bIns="12700"/>
          <a:lstStyle/>
          <a:p>
            <a:pPr>
              <a:defRPr/>
            </a:pPr>
            <a:r>
              <a:rPr lang="es-ES_tradnl" sz="800" dirty="0" err="1">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duplexer</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96" name="Rectangle 24"/>
          <p:cNvSpPr>
            <a:spLocks noChangeArrowheads="1"/>
          </p:cNvSpPr>
          <p:nvPr/>
        </p:nvSpPr>
        <p:spPr bwMode="auto">
          <a:xfrm>
            <a:off x="5980113" y="3213100"/>
            <a:ext cx="104775" cy="71438"/>
          </a:xfrm>
          <a:prstGeom prst="rect">
            <a:avLst/>
          </a:prstGeom>
          <a:noFill/>
          <a:ln w="9525">
            <a:noFill/>
            <a:miter lim="800000"/>
            <a:headEnd/>
            <a:tailEnd/>
          </a:ln>
        </p:spPr>
        <p:txBody>
          <a:bodyPr lIns="12700" tIns="12700" rIns="12700" bIns="12700"/>
          <a:lstStyle/>
          <a:p>
            <a:pPr algn="ctr">
              <a:defRPr/>
            </a:pPr>
            <a:r>
              <a:rPr lang="es-ES_tradnl" sz="1000" b="1"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1</a:t>
            </a:r>
            <a:endParaRPr lang="es-ES_tradnl" sz="800" dirty="0">
              <a:effectLst>
                <a:outerShdw blurRad="50800" dist="38100" dir="18900000" algn="bl" rotWithShape="0">
                  <a:prstClr val="black">
                    <a:alpha val="40000"/>
                  </a:prstClr>
                </a:outerShdw>
              </a:effectLst>
              <a:latin typeface="Arial" pitchFamily="34" charset="0"/>
              <a:cs typeface="Arial" pitchFamily="34" charset="0"/>
            </a:endParaRPr>
          </a:p>
          <a:p>
            <a:pPr algn="ctr" eaLnBrk="0" hangingPunct="0">
              <a:defRPr/>
            </a:pPr>
            <a:r>
              <a:rPr lang="es-ES_tradnl" sz="1000" b="1"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2</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95" name="Oval 23"/>
          <p:cNvSpPr>
            <a:spLocks noChangeArrowheads="1"/>
          </p:cNvSpPr>
          <p:nvPr/>
        </p:nvSpPr>
        <p:spPr bwMode="auto">
          <a:xfrm>
            <a:off x="6227763" y="4437063"/>
            <a:ext cx="227012" cy="223837"/>
          </a:xfrm>
          <a:prstGeom prst="ellipse">
            <a:avLst/>
          </a:prstGeom>
          <a:solidFill>
            <a:srgbClr val="99CC00"/>
          </a:solidFill>
          <a:ln w="9525">
            <a:solidFill>
              <a:srgbClr val="000000"/>
            </a:solidFill>
            <a:round/>
            <a:headEnd/>
            <a:tailEnd/>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94" name="Line 22"/>
          <p:cNvSpPr>
            <a:spLocks noChangeShapeType="1"/>
          </p:cNvSpPr>
          <p:nvPr/>
        </p:nvSpPr>
        <p:spPr bwMode="auto">
          <a:xfrm>
            <a:off x="6319838" y="4208463"/>
            <a:ext cx="1587" cy="223837"/>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93" name="Line 21"/>
          <p:cNvSpPr>
            <a:spLocks noChangeShapeType="1"/>
          </p:cNvSpPr>
          <p:nvPr/>
        </p:nvSpPr>
        <p:spPr bwMode="auto">
          <a:xfrm flipH="1">
            <a:off x="5867400" y="4543425"/>
            <a:ext cx="339725" cy="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92" name="Rectangle 20"/>
          <p:cNvSpPr>
            <a:spLocks noChangeArrowheads="1"/>
          </p:cNvSpPr>
          <p:nvPr/>
        </p:nvSpPr>
        <p:spPr bwMode="auto">
          <a:xfrm>
            <a:off x="6011863" y="4076700"/>
            <a:ext cx="144462" cy="533400"/>
          </a:xfrm>
          <a:prstGeom prst="rect">
            <a:avLst/>
          </a:prstGeom>
          <a:noFill/>
          <a:ln w="9525">
            <a:noFill/>
            <a:miter lim="800000"/>
            <a:headEnd/>
            <a:tailEnd/>
          </a:ln>
        </p:spPr>
        <p:txBody>
          <a:bodyPr lIns="12700" tIns="12700" rIns="12700" bIns="12700"/>
          <a:lstStyle/>
          <a:p>
            <a:pPr algn="ctr">
              <a:defRPr/>
            </a:pPr>
            <a:r>
              <a:rPr lang="es-ES_tradnl" sz="1000" b="1"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1</a:t>
            </a:r>
            <a:endParaRPr lang="es-ES_tradnl" sz="800" dirty="0">
              <a:effectLst>
                <a:outerShdw blurRad="50800" dist="38100" dir="18900000" algn="bl" rotWithShape="0">
                  <a:prstClr val="black">
                    <a:alpha val="40000"/>
                  </a:prstClr>
                </a:outerShdw>
              </a:effectLst>
              <a:latin typeface="Arial" pitchFamily="34" charset="0"/>
              <a:cs typeface="Arial" pitchFamily="34" charset="0"/>
            </a:endParaRPr>
          </a:p>
          <a:p>
            <a:pPr algn="ctr" eaLnBrk="0" hangingPunct="0">
              <a:defRPr/>
            </a:pPr>
            <a:r>
              <a:rPr lang="es-ES_tradnl" sz="1000" b="1"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2</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91" name="Rectangle 19"/>
          <p:cNvSpPr>
            <a:spLocks noChangeArrowheads="1"/>
          </p:cNvSpPr>
          <p:nvPr/>
        </p:nvSpPr>
        <p:spPr bwMode="auto">
          <a:xfrm>
            <a:off x="3605213" y="3873500"/>
            <a:ext cx="679450" cy="447675"/>
          </a:xfrm>
          <a:prstGeom prst="rect">
            <a:avLst/>
          </a:prstGeom>
          <a:solidFill>
            <a:srgbClr val="FF6600"/>
          </a:solidFill>
          <a:ln w="9525">
            <a:solidFill>
              <a:srgbClr val="000000"/>
            </a:solidFill>
            <a:miter lim="800000"/>
            <a:headEnd/>
            <a:tailEnd/>
          </a:ln>
        </p:spPr>
        <p:txBody>
          <a:bodyPr lIns="12700" tIns="12700" rIns="12700" bIns="12700"/>
          <a:lstStyle/>
          <a:p>
            <a:pPr algn="ctr">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down converter</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90" name="Line 18"/>
          <p:cNvSpPr>
            <a:spLocks noChangeShapeType="1"/>
          </p:cNvSpPr>
          <p:nvPr/>
        </p:nvSpPr>
        <p:spPr bwMode="auto">
          <a:xfrm flipH="1">
            <a:off x="4283075" y="4095750"/>
            <a:ext cx="114300"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89" name="Line 17"/>
          <p:cNvSpPr>
            <a:spLocks noChangeShapeType="1"/>
          </p:cNvSpPr>
          <p:nvPr/>
        </p:nvSpPr>
        <p:spPr bwMode="auto">
          <a:xfrm flipH="1">
            <a:off x="5075238" y="4095750"/>
            <a:ext cx="114300"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88" name="Line 16"/>
          <p:cNvSpPr>
            <a:spLocks noChangeShapeType="1"/>
          </p:cNvSpPr>
          <p:nvPr/>
        </p:nvSpPr>
        <p:spPr bwMode="auto">
          <a:xfrm flipH="1">
            <a:off x="3490913" y="4095750"/>
            <a:ext cx="114300"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87" name="Line 15"/>
          <p:cNvSpPr>
            <a:spLocks noChangeShapeType="1"/>
          </p:cNvSpPr>
          <p:nvPr/>
        </p:nvSpPr>
        <p:spPr bwMode="auto">
          <a:xfrm flipH="1">
            <a:off x="2700338" y="4095750"/>
            <a:ext cx="112712"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86" name="Line 14"/>
          <p:cNvSpPr>
            <a:spLocks noChangeShapeType="1"/>
          </p:cNvSpPr>
          <p:nvPr/>
        </p:nvSpPr>
        <p:spPr bwMode="auto">
          <a:xfrm flipH="1">
            <a:off x="1908175" y="4095750"/>
            <a:ext cx="112713"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85" name="Line 13"/>
          <p:cNvSpPr>
            <a:spLocks noChangeShapeType="1"/>
          </p:cNvSpPr>
          <p:nvPr/>
        </p:nvSpPr>
        <p:spPr bwMode="auto">
          <a:xfrm>
            <a:off x="1455738" y="2195513"/>
            <a:ext cx="0" cy="671512"/>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84" name="Rectangle 12"/>
          <p:cNvSpPr>
            <a:spLocks noChangeArrowheads="1"/>
          </p:cNvSpPr>
          <p:nvPr/>
        </p:nvSpPr>
        <p:spPr bwMode="auto">
          <a:xfrm>
            <a:off x="1116013" y="1749425"/>
            <a:ext cx="679450" cy="447675"/>
          </a:xfrm>
          <a:prstGeom prst="rect">
            <a:avLst/>
          </a:prstGeom>
          <a:noFill/>
          <a:ln w="9525">
            <a:noFill/>
            <a:miter lim="800000"/>
            <a:headEnd/>
            <a:tailEnd/>
          </a:ln>
        </p:spPr>
        <p:txBody>
          <a:bodyPr lIns="12700" tIns="12700" rIns="12700" bIns="12700"/>
          <a:lstStyle/>
          <a:p>
            <a:pPr algn="ctr">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Banda base</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83" name="Line 11"/>
          <p:cNvSpPr>
            <a:spLocks noChangeShapeType="1"/>
          </p:cNvSpPr>
          <p:nvPr/>
        </p:nvSpPr>
        <p:spPr bwMode="auto">
          <a:xfrm>
            <a:off x="1619250" y="4292600"/>
            <a:ext cx="1588" cy="336550"/>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82" name="Rectangle 10"/>
          <p:cNvSpPr>
            <a:spLocks noChangeArrowheads="1"/>
          </p:cNvSpPr>
          <p:nvPr/>
        </p:nvSpPr>
        <p:spPr bwMode="auto">
          <a:xfrm>
            <a:off x="1228725" y="4767263"/>
            <a:ext cx="679450" cy="893762"/>
          </a:xfrm>
          <a:prstGeom prst="rect">
            <a:avLst/>
          </a:prstGeom>
          <a:noFill/>
          <a:ln w="9525">
            <a:noFill/>
            <a:miter lim="800000"/>
            <a:headEnd/>
            <a:tailEnd/>
          </a:ln>
        </p:spPr>
        <p:txBody>
          <a:bodyPr lIns="12700" tIns="12700" rIns="12700" bIns="12700"/>
          <a:lstStyle/>
          <a:p>
            <a:pPr algn="ctr">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Banda base</a:t>
            </a:r>
            <a:endParaRPr lang="es-ES_tradnl" sz="800" dirty="0">
              <a:effectLst>
                <a:outerShdw blurRad="50800" dist="38100" dir="18900000" algn="bl" rotWithShape="0">
                  <a:prstClr val="black">
                    <a:alpha val="40000"/>
                  </a:prstClr>
                </a:outerShdw>
              </a:effectLst>
              <a:latin typeface="Arial" pitchFamily="34" charset="0"/>
              <a:cs typeface="Arial" pitchFamily="34" charset="0"/>
            </a:endParaRPr>
          </a:p>
          <a:p>
            <a:pPr algn="ctr" eaLnBrk="0" hangingPunct="0">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S / N</a:t>
            </a:r>
            <a:endParaRPr lang="es-ES_tradnl" sz="800" dirty="0">
              <a:effectLst>
                <a:outerShdw blurRad="50800" dist="38100" dir="18900000" algn="bl" rotWithShape="0">
                  <a:prstClr val="black">
                    <a:alpha val="40000"/>
                  </a:prstClr>
                </a:outerShdw>
              </a:effectLst>
              <a:latin typeface="Arial" pitchFamily="34" charset="0"/>
              <a:cs typeface="Arial" pitchFamily="34" charset="0"/>
            </a:endParaRPr>
          </a:p>
          <a:p>
            <a:pPr algn="ctr" eaLnBrk="0" hangingPunct="0">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Pe</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81" name="Rectangle 9"/>
          <p:cNvSpPr>
            <a:spLocks noChangeArrowheads="1"/>
          </p:cNvSpPr>
          <p:nvPr/>
        </p:nvSpPr>
        <p:spPr bwMode="auto">
          <a:xfrm>
            <a:off x="2586038" y="4878388"/>
            <a:ext cx="454025" cy="223837"/>
          </a:xfrm>
          <a:prstGeom prst="rect">
            <a:avLst/>
          </a:prstGeom>
          <a:noFill/>
          <a:ln w="9525">
            <a:solidFill>
              <a:srgbClr val="000000"/>
            </a:solidFill>
            <a:miter lim="800000"/>
            <a:headEnd/>
            <a:tailEnd/>
          </a:ln>
        </p:spPr>
        <p:txBody>
          <a:bodyPr lIns="12700" tIns="12700" rIns="12700" bIns="12700"/>
          <a:lstStyle/>
          <a:p>
            <a:pPr algn="ctr">
              <a:defRPr/>
            </a:pPr>
            <a:r>
              <a:rPr lang="es-ES_tradnl" sz="100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AGC</a:t>
            </a:r>
            <a:endParaRPr lang="es-ES_tradnl">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80" name="Line 8"/>
          <p:cNvSpPr>
            <a:spLocks noChangeShapeType="1"/>
          </p:cNvSpPr>
          <p:nvPr/>
        </p:nvSpPr>
        <p:spPr bwMode="auto">
          <a:xfrm>
            <a:off x="2360613" y="4319588"/>
            <a:ext cx="0" cy="671512"/>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79" name="Line 7"/>
          <p:cNvSpPr>
            <a:spLocks noChangeShapeType="1"/>
          </p:cNvSpPr>
          <p:nvPr/>
        </p:nvSpPr>
        <p:spPr bwMode="auto">
          <a:xfrm>
            <a:off x="3038475" y="4991100"/>
            <a:ext cx="114300"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78" name="Line 6"/>
          <p:cNvSpPr>
            <a:spLocks noChangeShapeType="1"/>
          </p:cNvSpPr>
          <p:nvPr/>
        </p:nvSpPr>
        <p:spPr bwMode="auto">
          <a:xfrm flipV="1">
            <a:off x="3152775" y="4319588"/>
            <a:ext cx="0" cy="671512"/>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77" name="Line 5"/>
          <p:cNvSpPr>
            <a:spLocks noChangeShapeType="1"/>
          </p:cNvSpPr>
          <p:nvPr/>
        </p:nvSpPr>
        <p:spPr bwMode="auto">
          <a:xfrm>
            <a:off x="2360613" y="4991100"/>
            <a:ext cx="227012" cy="158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8676" name="Rectangle 4"/>
          <p:cNvSpPr>
            <a:spLocks noChangeArrowheads="1"/>
          </p:cNvSpPr>
          <p:nvPr/>
        </p:nvSpPr>
        <p:spPr bwMode="auto">
          <a:xfrm>
            <a:off x="2133600" y="3313113"/>
            <a:ext cx="566738" cy="449262"/>
          </a:xfrm>
          <a:prstGeom prst="rect">
            <a:avLst/>
          </a:prstGeom>
          <a:noFill/>
          <a:ln w="9525">
            <a:noFill/>
            <a:miter lim="800000"/>
            <a:headEnd/>
            <a:tailEnd/>
          </a:ln>
        </p:spPr>
        <p:txBody>
          <a:bodyPr lIns="12700" tIns="12700" rIns="12700" bIns="12700"/>
          <a:lstStyle/>
          <a:p>
            <a:pPr>
              <a:defRPr/>
            </a:pP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C/N  </a:t>
            </a:r>
            <a:endParaRPr lang="es-ES_tradnl" sz="800" dirty="0">
              <a:effectLst>
                <a:outerShdw blurRad="50800" dist="38100" dir="18900000" algn="bl" rotWithShape="0">
                  <a:prstClr val="black">
                    <a:alpha val="40000"/>
                  </a:prstClr>
                </a:outerShdw>
              </a:effectLst>
              <a:latin typeface="Arial" pitchFamily="34" charset="0"/>
              <a:cs typeface="Arial" pitchFamily="34" charset="0"/>
            </a:endParaRPr>
          </a:p>
          <a:p>
            <a:pPr eaLnBrk="0" hangingPunct="0">
              <a:defRPr/>
            </a:pPr>
            <a:r>
              <a:rPr lang="es-ES_tradnl" sz="1000" dirty="0" err="1">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Eb</a:t>
            </a:r>
            <a:r>
              <a:rPr lang="es-ES_tradnl" sz="1000" dirty="0">
                <a:effectLst>
                  <a:outerShdw blurRad="50800" dist="38100" dir="18900000" algn="bl" rotWithShape="0">
                    <a:prstClr val="black">
                      <a:alpha val="40000"/>
                    </a:prstClr>
                  </a:outerShdw>
                </a:effectLst>
                <a:latin typeface="Arial" pitchFamily="34" charset="0"/>
                <a:ea typeface="Times New Roman" pitchFamily="18" charset="0"/>
                <a:cs typeface="Arial" pitchFamily="34" charset="0"/>
              </a:rPr>
              <a:t>/No</a:t>
            </a:r>
            <a:endParaRPr lang="es-ES_tradnl" dirty="0">
              <a:effectLst>
                <a:outerShdw blurRad="50800" dist="38100" dir="18900000" algn="bl" rotWithShape="0">
                  <a:prstClr val="black">
                    <a:alpha val="40000"/>
                  </a:prstClr>
                </a:outerShdw>
              </a:effectLst>
              <a:latin typeface="Arial" pitchFamily="34" charset="0"/>
              <a:cs typeface="Arial" pitchFamily="34" charset="0"/>
            </a:endParaRPr>
          </a:p>
        </p:txBody>
      </p:sp>
      <p:sp>
        <p:nvSpPr>
          <p:cNvPr id="28674" name="Line 2"/>
          <p:cNvSpPr>
            <a:spLocks noChangeShapeType="1"/>
          </p:cNvSpPr>
          <p:nvPr/>
        </p:nvSpPr>
        <p:spPr bwMode="auto">
          <a:xfrm>
            <a:off x="2700338" y="3536950"/>
            <a:ext cx="0" cy="223838"/>
          </a:xfrm>
          <a:prstGeom prst="line">
            <a:avLst/>
          </a:prstGeom>
          <a:noFill/>
          <a:ln w="9525">
            <a:solidFill>
              <a:srgbClr val="000000"/>
            </a:solidFill>
            <a:round/>
            <a:headEnd type="none" w="sm" len="sm"/>
            <a:tailEnd type="triangle" w="sm" len="sm"/>
          </a:ln>
        </p:spPr>
        <p:txBody>
          <a:bodyPr/>
          <a:lstStyle/>
          <a:p>
            <a:pPr fontAlgn="auto">
              <a:spcBef>
                <a:spcPts val="0"/>
              </a:spcBef>
              <a:spcAft>
                <a:spcPts val="0"/>
              </a:spcAft>
              <a:defRPr/>
            </a:pPr>
            <a:endParaRPr lang="en-US">
              <a:effectLst>
                <a:outerShdw blurRad="50800" dist="38100" dir="18900000" algn="bl" rotWithShape="0">
                  <a:prstClr val="black">
                    <a:alpha val="40000"/>
                  </a:prstClr>
                </a:outerShdw>
              </a:effectLst>
              <a:latin typeface="+mn-lt"/>
            </a:endParaRPr>
          </a:p>
        </p:txBody>
      </p:sp>
      <p:sp>
        <p:nvSpPr>
          <p:cNvPr id="23620" name="Rectangle 88"/>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s-ES_tradnl">
              <a:cs typeface="Arial" charset="0"/>
            </a:endParaRPr>
          </a:p>
        </p:txBody>
      </p:sp>
      <p:sp>
        <p:nvSpPr>
          <p:cNvPr id="23621" name="72 CuadroTexto"/>
          <p:cNvSpPr txBox="1">
            <a:spLocks noChangeArrowheads="1"/>
          </p:cNvSpPr>
          <p:nvPr/>
        </p:nvSpPr>
        <p:spPr bwMode="auto">
          <a:xfrm>
            <a:off x="2555875" y="620713"/>
            <a:ext cx="3168650" cy="461962"/>
          </a:xfrm>
          <a:prstGeom prst="rect">
            <a:avLst/>
          </a:prstGeom>
          <a:noFill/>
          <a:ln w="9525">
            <a:noFill/>
            <a:miter lim="800000"/>
            <a:headEnd/>
            <a:tailEnd/>
          </a:ln>
        </p:spPr>
        <p:txBody>
          <a:bodyPr>
            <a:spAutoFit/>
          </a:bodyPr>
          <a:lstStyle/>
          <a:p>
            <a:pPr algn="ctr"/>
            <a:r>
              <a:rPr lang="es-ES_tradnl" sz="2400" b="1">
                <a:solidFill>
                  <a:srgbClr val="0070C0"/>
                </a:solidFill>
                <a:latin typeface="Calibri" pitchFamily="34" charset="0"/>
              </a:rPr>
              <a:t>Esquema de un enlace</a:t>
            </a:r>
            <a:endParaRPr lang="en-US" sz="2400" b="1">
              <a:solidFill>
                <a:srgbClr val="0070C0"/>
              </a:solidFill>
              <a:latin typeface="Calibri" pitchFamily="34" charset="0"/>
            </a:endParaRPr>
          </a:p>
        </p:txBody>
      </p:sp>
      <p:sp>
        <p:nvSpPr>
          <p:cNvPr id="23623" name="AutoShape 71">
            <a:hlinkClick r:id="rId3" action="ppaction://hlinksldjump" highlightClick="1"/>
          </p:cNvPr>
          <p:cNvSpPr>
            <a:spLocks noChangeArrowheads="1"/>
          </p:cNvSpPr>
          <p:nvPr/>
        </p:nvSpPr>
        <p:spPr bwMode="auto">
          <a:xfrm>
            <a:off x="6372225" y="2276475"/>
            <a:ext cx="144463" cy="215900"/>
          </a:xfrm>
          <a:prstGeom prst="actionButtonForwardNext">
            <a:avLst/>
          </a:prstGeom>
          <a:solidFill>
            <a:srgbClr val="00FF00"/>
          </a:solidFill>
          <a:ln w="9525">
            <a:noFill/>
            <a:miter lim="800000"/>
            <a:headEnd/>
            <a:tailEnd/>
          </a:ln>
          <a:effectLst/>
        </p:spPr>
        <p:txBody>
          <a:bodyPr wrap="none" anchor="ctr"/>
          <a:lstStyle/>
          <a:p>
            <a:endParaRPr lang="es-ES_tradnl"/>
          </a:p>
        </p:txBody>
      </p:sp>
      <p:sp>
        <p:nvSpPr>
          <p:cNvPr id="23624" name="AutoShape 72">
            <a:hlinkClick r:id="rId4" action="ppaction://hlinksldjump" highlightClick="1"/>
          </p:cNvPr>
          <p:cNvSpPr>
            <a:spLocks noChangeArrowheads="1"/>
          </p:cNvSpPr>
          <p:nvPr/>
        </p:nvSpPr>
        <p:spPr bwMode="auto">
          <a:xfrm>
            <a:off x="6732588" y="1125538"/>
            <a:ext cx="144462" cy="142875"/>
          </a:xfrm>
          <a:prstGeom prst="actionButtonForwardNext">
            <a:avLst/>
          </a:prstGeom>
          <a:solidFill>
            <a:srgbClr val="FF0000"/>
          </a:solidFill>
          <a:ln w="9525">
            <a:noFill/>
            <a:miter lim="800000"/>
            <a:headEnd/>
            <a:tailEnd/>
          </a:ln>
          <a:effectLst/>
        </p:spPr>
        <p:txBody>
          <a:bodyPr wrap="none" anchor="ctr"/>
          <a:lstStyle/>
          <a:p>
            <a:endParaRPr lang="es-ES_tradnl"/>
          </a:p>
        </p:txBody>
      </p:sp>
      <p:sp>
        <p:nvSpPr>
          <p:cNvPr id="23625" name="AutoShape 73">
            <a:hlinkClick r:id="rId5" action="ppaction://hlinksldjump" highlightClick="1"/>
          </p:cNvPr>
          <p:cNvSpPr>
            <a:spLocks noChangeArrowheads="1"/>
          </p:cNvSpPr>
          <p:nvPr/>
        </p:nvSpPr>
        <p:spPr bwMode="auto">
          <a:xfrm>
            <a:off x="6732588" y="836613"/>
            <a:ext cx="144462" cy="144462"/>
          </a:xfrm>
          <a:prstGeom prst="actionButtonForwardNext">
            <a:avLst/>
          </a:prstGeom>
          <a:solidFill>
            <a:srgbClr val="FF6600"/>
          </a:solidFill>
          <a:ln w="9525">
            <a:noFill/>
            <a:miter lim="800000"/>
            <a:headEnd/>
            <a:tailEnd/>
          </a:ln>
          <a:effectLst/>
        </p:spPr>
        <p:txBody>
          <a:bodyPr wrap="none" anchor="ctr"/>
          <a:lstStyle/>
          <a:p>
            <a:endParaRPr lang="es-ES_tradnl"/>
          </a:p>
        </p:txBody>
      </p:sp>
      <p:sp>
        <p:nvSpPr>
          <p:cNvPr id="23626" name="AutoShape 74">
            <a:hlinkClick r:id="rId6" action="ppaction://hlinksldjump" highlightClick="1"/>
          </p:cNvPr>
          <p:cNvSpPr>
            <a:spLocks noChangeArrowheads="1"/>
          </p:cNvSpPr>
          <p:nvPr/>
        </p:nvSpPr>
        <p:spPr bwMode="auto">
          <a:xfrm>
            <a:off x="1763713" y="765175"/>
            <a:ext cx="647700" cy="360363"/>
          </a:xfrm>
          <a:prstGeom prst="actionButtonBeginning">
            <a:avLst/>
          </a:prstGeom>
          <a:solidFill>
            <a:schemeClr val="accent1"/>
          </a:solidFill>
          <a:ln w="9525">
            <a:noFill/>
            <a:miter lim="800000"/>
            <a:headEnd/>
            <a:tailEnd/>
          </a:ln>
          <a:effectLst/>
        </p:spPr>
        <p:txBody>
          <a:bodyPr wrap="none" anchor="ctr"/>
          <a:lstStyle/>
          <a:p>
            <a:endParaRPr lang="es-ES_tradnl"/>
          </a:p>
        </p:txBody>
      </p:sp>
      <p:sp>
        <p:nvSpPr>
          <p:cNvPr id="23627" name="AutoShape 75">
            <a:hlinkClick r:id="rId7" action="ppaction://hlinksldjump" highlightClick="1"/>
          </p:cNvPr>
          <p:cNvSpPr>
            <a:spLocks noChangeArrowheads="1"/>
          </p:cNvSpPr>
          <p:nvPr/>
        </p:nvSpPr>
        <p:spPr bwMode="auto">
          <a:xfrm>
            <a:off x="7740650" y="2349500"/>
            <a:ext cx="215900" cy="142875"/>
          </a:xfrm>
          <a:prstGeom prst="actionButtonForwardNext">
            <a:avLst/>
          </a:prstGeom>
          <a:solidFill>
            <a:srgbClr val="FF6600"/>
          </a:solidFill>
          <a:ln w="9525">
            <a:noFill/>
            <a:miter lim="800000"/>
            <a:headEnd/>
            <a:tailEnd/>
          </a:ln>
          <a:effectLst/>
        </p:spPr>
        <p:txBody>
          <a:bodyPr wrap="none" anchor="ctr"/>
          <a:lstStyle/>
          <a:p>
            <a:endParaRPr lang="es-ES_tradnl"/>
          </a:p>
        </p:txBody>
      </p:sp>
      <p:sp>
        <p:nvSpPr>
          <p:cNvPr id="23628" name="AutoShape 76">
            <a:hlinkClick r:id="rId8" action="ppaction://hlinksldjump" highlightClick="1"/>
          </p:cNvPr>
          <p:cNvSpPr>
            <a:spLocks noChangeArrowheads="1"/>
          </p:cNvSpPr>
          <p:nvPr/>
        </p:nvSpPr>
        <p:spPr bwMode="auto">
          <a:xfrm>
            <a:off x="2916238" y="2349500"/>
            <a:ext cx="431800" cy="215900"/>
          </a:xfrm>
          <a:prstGeom prst="actionButtonForwardNext">
            <a:avLst/>
          </a:prstGeom>
          <a:solidFill>
            <a:srgbClr val="FF00FF"/>
          </a:solidFill>
          <a:ln w="9525">
            <a:noFill/>
            <a:miter lim="800000"/>
            <a:headEnd/>
            <a:tailEnd/>
          </a:ln>
          <a:effectLst/>
        </p:spPr>
        <p:txBody>
          <a:bodyPr wrap="none" anchor="ctr"/>
          <a:lstStyle/>
          <a:p>
            <a:endParaRPr lang="es-ES_tradnl"/>
          </a:p>
        </p:txBody>
      </p:sp>
      <p:sp>
        <p:nvSpPr>
          <p:cNvPr id="77" name="76 Botón de acción: Ayuda">
            <a:hlinkClick r:id="rId9" action="ppaction://hlinksldjump" highlightClick="1"/>
          </p:cNvPr>
          <p:cNvSpPr/>
          <p:nvPr/>
        </p:nvSpPr>
        <p:spPr>
          <a:xfrm>
            <a:off x="7668344" y="5949280"/>
            <a:ext cx="864096" cy="576064"/>
          </a:xfrm>
          <a:prstGeom prst="actionButtonHelp">
            <a:avLst/>
          </a:prstGeom>
          <a:solidFill>
            <a:srgbClr val="FF000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7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7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7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7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7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7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6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7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7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7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7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7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87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7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87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7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71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71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69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86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869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871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871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873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871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871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871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873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869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870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870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28689"/>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870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2869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869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2868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870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8703"/>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2868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867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2868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28679"/>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28678"/>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2867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8674"/>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28687"/>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28686"/>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8704"/>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2868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28682"/>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28694"/>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2869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1" nodeType="clickEffect">
                                  <p:stCondLst>
                                    <p:cond delay="0"/>
                                  </p:stCondLst>
                                  <p:childTnLst>
                                    <p:set>
                                      <p:cBhvr>
                                        <p:cTn id="238" dur="1" fill="hold">
                                          <p:stCondLst>
                                            <p:cond delay="0"/>
                                          </p:stCondLst>
                                        </p:cTn>
                                        <p:tgtEl>
                                          <p:spTgt spid="28692"/>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28693"/>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28712"/>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28711"/>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28730"/>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28709"/>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28710"/>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28729"/>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28708"/>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nodeType="clickEffect">
                                  <p:stCondLst>
                                    <p:cond delay="0"/>
                                  </p:stCondLst>
                                  <p:childTnLst>
                                    <p:set>
                                      <p:cBhvr>
                                        <p:cTn id="274" dur="1" fill="hold">
                                          <p:stCondLst>
                                            <p:cond delay="0"/>
                                          </p:stCondLst>
                                        </p:cTn>
                                        <p:tgtEl>
                                          <p:spTgt spid="28701"/>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23623"/>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23624"/>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23625"/>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23627"/>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2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0" grpId="0" animBg="1"/>
      <p:bldP spid="28739" grpId="0" animBg="1"/>
      <p:bldP spid="28738" grpId="0" animBg="1"/>
      <p:bldP spid="28737" grpId="0" animBg="1"/>
      <p:bldP spid="28736" grpId="0" animBg="1"/>
      <p:bldP spid="28735" grpId="0" animBg="1"/>
      <p:bldP spid="28734" grpId="0" animBg="1"/>
      <p:bldP spid="28733" grpId="0" animBg="1"/>
      <p:bldP spid="28732" grpId="0" animBg="1"/>
      <p:bldP spid="28731" grpId="0" animBg="1"/>
      <p:bldP spid="28730" grpId="0" animBg="1"/>
      <p:bldP spid="28729" grpId="0" animBg="1"/>
      <p:bldP spid="28718" grpId="0" animBg="1"/>
      <p:bldP spid="28717" grpId="0" animBg="1"/>
      <p:bldP spid="28707" grpId="0" animBg="1"/>
      <p:bldP spid="28706" grpId="0" animBg="1"/>
      <p:bldP spid="28705" grpId="0" animBg="1"/>
      <p:bldP spid="28704" grpId="0" animBg="1"/>
      <p:bldP spid="28703" grpId="0" animBg="1"/>
      <p:bldP spid="28697" grpId="0"/>
      <p:bldP spid="28696" grpId="0"/>
      <p:bldP spid="28695" grpId="0" animBg="1"/>
      <p:bldP spid="28692" grpId="0"/>
      <p:bldP spid="28692" grpId="1"/>
      <p:bldP spid="28691" grpId="0" animBg="1"/>
      <p:bldP spid="28684" grpId="0"/>
      <p:bldP spid="28682" grpId="0"/>
      <p:bldP spid="28681" grpId="0" animBg="1"/>
      <p:bldP spid="28676" grpId="0"/>
      <p:bldP spid="23623" grpId="0" animBg="1"/>
      <p:bldP spid="23624" grpId="0" animBg="1"/>
      <p:bldP spid="23625" grpId="0" animBg="1"/>
      <p:bldP spid="23627" grpId="0" animBg="1"/>
      <p:bldP spid="23628" grpId="0" animBg="1"/>
    </p:bld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445</Words>
  <Application>Microsoft Office PowerPoint</Application>
  <PresentationFormat>Presentación en pantalla (4:3)</PresentationFormat>
  <Paragraphs>255</Paragraphs>
  <Slides>27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29" baseType="lpstr">
      <vt:lpstr>Tema de Office</vt:lpstr>
      <vt:lpstr>Ecuación</vt:lpstr>
      <vt:lpstr>Comunicaciones fijas y móviles Generalidades de Radioenlaces</vt:lpstr>
      <vt:lpstr>Diapositiva 2</vt:lpstr>
      <vt:lpstr>Diapositiva 3</vt:lpstr>
      <vt:lpstr>Diapositiva 4</vt:lpstr>
      <vt:lpstr>Diapositiva 5</vt:lpstr>
      <vt:lpstr>Diapositiva 6</vt:lpstr>
      <vt:lpstr> Se presenta sintéticamente la Rec. 383 de la CCIR (hoy UIT-R) para enlaces analógicos para la banda de 6 GHz.   El ancho de banda de 500 MHz, se lo divide en dos mitades de 250 MHz cada una. Cada una tiene 8 portadoras de RF, separadas entre si por 29,65 MHz. La distancia entre las dos mitades es de 44,49 MHz, para reducir la interferencia transmisión recepción. Se alternan las polarizaciones, quedando como banda de guarda 6,2 MHz.   La frecuencia preferida como valor central   es de 6175 MHz los valores de frecuencia para las dos mitades se usan las siguientes relaciones:   Mitad inferior  (MHz)       Mitad superior (MHz)                           Donde n , varía de 1 a 8 </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Radioenlaces</dc:title>
  <dc:creator>User</dc:creator>
  <cp:lastModifiedBy>Alumno</cp:lastModifiedBy>
  <cp:revision>58</cp:revision>
  <dcterms:created xsi:type="dcterms:W3CDTF">2011-06-18T13:59:42Z</dcterms:created>
  <dcterms:modified xsi:type="dcterms:W3CDTF">2015-06-01T01:11:29Z</dcterms:modified>
</cp:coreProperties>
</file>